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10" r:id="rId3"/>
    <p:sldId id="257" r:id="rId4"/>
    <p:sldId id="259" r:id="rId5"/>
    <p:sldId id="258" r:id="rId6"/>
    <p:sldId id="313" r:id="rId7"/>
    <p:sldId id="260" r:id="rId8"/>
    <p:sldId id="261" r:id="rId9"/>
    <p:sldId id="262" r:id="rId10"/>
    <p:sldId id="263" r:id="rId11"/>
    <p:sldId id="312" r:id="rId12"/>
    <p:sldId id="264" r:id="rId13"/>
    <p:sldId id="303" r:id="rId14"/>
    <p:sldId id="304" r:id="rId15"/>
    <p:sldId id="266" r:id="rId16"/>
    <p:sldId id="306" r:id="rId17"/>
    <p:sldId id="308" r:id="rId18"/>
    <p:sldId id="272" r:id="rId19"/>
    <p:sldId id="268" r:id="rId20"/>
    <p:sldId id="265" r:id="rId21"/>
    <p:sldId id="271" r:id="rId22"/>
    <p:sldId id="270" r:id="rId23"/>
    <p:sldId id="273" r:id="rId24"/>
    <p:sldId id="274" r:id="rId25"/>
    <p:sldId id="275" r:id="rId26"/>
    <p:sldId id="277" r:id="rId27"/>
    <p:sldId id="278" r:id="rId28"/>
    <p:sldId id="279" r:id="rId29"/>
    <p:sldId id="280" r:id="rId30"/>
    <p:sldId id="286" r:id="rId31"/>
    <p:sldId id="287" r:id="rId32"/>
    <p:sldId id="281" r:id="rId33"/>
    <p:sldId id="282" r:id="rId34"/>
    <p:sldId id="283" r:id="rId35"/>
    <p:sldId id="284"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285" r:id="rId50"/>
    <p:sldId id="301" r:id="rId51"/>
    <p:sldId id="309" r:id="rId52"/>
    <p:sldId id="302"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1" d="100"/>
          <a:sy n="81" d="100"/>
        </p:scale>
        <p:origin x="-106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68860-D4C4-454E-ABFF-1481B87E149A}" type="datetimeFigureOut">
              <a:rPr lang="tr-TR" smtClean="0"/>
              <a:t>3.04.2015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B381A-5161-4A99-A020-494EB54C549A}" type="slidenum">
              <a:rPr lang="tr-TR" smtClean="0"/>
              <a:t>‹#›</a:t>
            </a:fld>
            <a:endParaRPr lang="tr-TR"/>
          </a:p>
        </p:txBody>
      </p:sp>
    </p:spTree>
    <p:extLst>
      <p:ext uri="{BB962C8B-B14F-4D97-AF65-F5344CB8AC3E}">
        <p14:creationId xmlns:p14="http://schemas.microsoft.com/office/powerpoint/2010/main" val="163937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AEBB0-C3A7-4E8B-B700-0C129CE46EFC}" type="slidenum">
              <a:rPr lang="en-US"/>
              <a:pPr/>
              <a:t>14</a:t>
            </a:fld>
            <a:endParaRPr lang="en-US"/>
          </a:p>
        </p:txBody>
      </p:sp>
      <p:sp>
        <p:nvSpPr>
          <p:cNvPr id="153602" name="Rectangle 2"/>
          <p:cNvSpPr>
            <a:spLocks noGrp="1" noRot="1" noChangeAspect="1" noChangeArrowheads="1" noTextEdit="1"/>
          </p:cNvSpPr>
          <p:nvPr>
            <p:ph type="sldImg"/>
          </p:nvPr>
        </p:nvSpPr>
        <p:spPr>
          <a:xfrm>
            <a:off x="395288" y="693738"/>
            <a:ext cx="6070600" cy="3414712"/>
          </a:xfrm>
          <a:ln/>
        </p:spPr>
      </p:sp>
      <p:sp>
        <p:nvSpPr>
          <p:cNvPr id="153603" name="Rectangle 3"/>
          <p:cNvSpPr>
            <a:spLocks noGrp="1" noChangeArrowheads="1"/>
          </p:cNvSpPr>
          <p:nvPr>
            <p:ph type="body" idx="1"/>
          </p:nvPr>
        </p:nvSpPr>
        <p:spPr>
          <a:xfrm>
            <a:off x="914818" y="4344107"/>
            <a:ext cx="5028365" cy="4113072"/>
          </a:xfrm>
        </p:spPr>
        <p:txBody>
          <a:bodyPr/>
          <a:lstStyle/>
          <a:p>
            <a:r>
              <a:rPr lang="en-US"/>
              <a:t>Although almost all genital warts are not cancerous, large and confluent lesions should be carefully examined and multiple biopsies obtained to rule out underlying malignancies.  It may be important to biopsy the darker warts to rule out the possibility of underlying skin cancer.  </a:t>
            </a:r>
          </a:p>
          <a:p>
            <a:r>
              <a:rPr lang="en-US"/>
              <a:t>Some studies show that women with genital warts are at an increased risk for cancer of the cervix. Women with genital warts should have a yearly pap smear to catch any abnormalities in early stages.  </a:t>
            </a:r>
          </a:p>
        </p:txBody>
      </p:sp>
    </p:spTree>
    <p:extLst>
      <p:ext uri="{BB962C8B-B14F-4D97-AF65-F5344CB8AC3E}">
        <p14:creationId xmlns:p14="http://schemas.microsoft.com/office/powerpoint/2010/main" val="264458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5700E-EAE9-473B-92F5-A222C163F82A}" type="slidenum">
              <a:rPr lang="tr-TR" smtClean="0"/>
              <a:pPr fontAlgn="base">
                <a:spcBef>
                  <a:spcPct val="0"/>
                </a:spcBef>
                <a:spcAft>
                  <a:spcPct val="0"/>
                </a:spcAft>
                <a:defRPr/>
              </a:pPr>
              <a:t>31</a:t>
            </a:fld>
            <a:endParaRPr lang="tr-TR" smtClean="0"/>
          </a:p>
        </p:txBody>
      </p:sp>
    </p:spTree>
    <p:extLst>
      <p:ext uri="{BB962C8B-B14F-4D97-AF65-F5344CB8AC3E}">
        <p14:creationId xmlns:p14="http://schemas.microsoft.com/office/powerpoint/2010/main" val="139820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C33EAB-67D2-44B4-AE57-F369AA5111D8}" type="slidenum">
              <a:rPr lang="tr-TR" smtClean="0"/>
              <a:pPr fontAlgn="base">
                <a:spcBef>
                  <a:spcPct val="0"/>
                </a:spcBef>
                <a:spcAft>
                  <a:spcPct val="0"/>
                </a:spcAft>
                <a:defRPr/>
              </a:pPr>
              <a:t>32</a:t>
            </a:fld>
            <a:endParaRPr lang="tr-TR" smtClean="0"/>
          </a:p>
        </p:txBody>
      </p:sp>
    </p:spTree>
    <p:extLst>
      <p:ext uri="{BB962C8B-B14F-4D97-AF65-F5344CB8AC3E}">
        <p14:creationId xmlns:p14="http://schemas.microsoft.com/office/powerpoint/2010/main" val="270888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6428039-B8E5-48B2-92C7-BE9C619C93F4}" type="slidenum">
              <a:rPr lang="en-US"/>
              <a:pPr/>
              <a:t>33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8555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ACA6A8-B122-48A4-8CA1-CDFE45A120AD}" type="slidenum">
              <a:rPr lang="en-US"/>
              <a:pPr/>
              <a:t>34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08403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B34A9-1968-4285-AFDC-5787811E9917}" type="slidenum">
              <a:rPr lang="tr-TR"/>
              <a:pPr/>
              <a:t>35</a:t>
            </a:fld>
            <a:endParaRPr lang="tr-T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90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0F5D64-2872-417D-A88D-62E1941AC1A4}" type="slidenum">
              <a:rPr lang="tr-TR" smtClean="0"/>
              <a:pPr fontAlgn="base">
                <a:spcBef>
                  <a:spcPct val="0"/>
                </a:spcBef>
                <a:spcAft>
                  <a:spcPct val="0"/>
                </a:spcAft>
                <a:defRPr/>
              </a:pPr>
              <a:t>36</a:t>
            </a:fld>
            <a:endParaRPr lang="tr-TR" smtClean="0"/>
          </a:p>
        </p:txBody>
      </p:sp>
    </p:spTree>
    <p:extLst>
      <p:ext uri="{BB962C8B-B14F-4D97-AF65-F5344CB8AC3E}">
        <p14:creationId xmlns:p14="http://schemas.microsoft.com/office/powerpoint/2010/main" val="251587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BD23F-8A88-42D2-9FF1-333040FAB0CB}" type="slidenum">
              <a:rPr lang="en-US" smtClean="0"/>
              <a:pPr fontAlgn="base">
                <a:spcBef>
                  <a:spcPct val="0"/>
                </a:spcBef>
                <a:spcAft>
                  <a:spcPct val="0"/>
                </a:spcAft>
                <a:defRPr/>
              </a:pPr>
              <a:t>38</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99813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380C0FC-360A-48AC-AB87-A7ADF0B37A29}" type="slidenum">
              <a:rPr lang="en-US"/>
              <a:pPr/>
              <a:t>41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4571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1B130D4-A853-4458-A4A4-4415E659F007}" type="slidenum">
              <a:rPr lang="en-US"/>
              <a:pPr/>
              <a:t>42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4079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76345A7-63A0-41E0-9E98-7994B26E163E}" type="slidenum">
              <a:rPr lang="en-US"/>
              <a:pPr/>
              <a:t>43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3013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441AC9D-9C52-4D5F-9A96-521DDD1D785F}"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6500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1D9C2A0-5BD4-4AB1-9BBD-6D815184719F}" type="slidenum">
              <a:rPr lang="en-US"/>
              <a:pPr/>
              <a:t>44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184814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79422AD-96B1-43CC-BBC7-358C71CDEFAA}" type="slidenum">
              <a:rPr lang="en-US"/>
              <a:pPr/>
              <a:t>45</a:t>
            </a:fld>
            <a:endParaRPr lang="en-US"/>
          </a:p>
        </p:txBody>
      </p:sp>
      <p:sp>
        <p:nvSpPr>
          <p:cNvPr id="74755" name="Rectangle 2"/>
          <p:cNvSpPr>
            <a:spLocks noGrp="1" noRot="1" noChangeAspect="1" noChangeArrowheads="1" noTextEdit="1"/>
          </p:cNvSpPr>
          <p:nvPr>
            <p:ph type="sldImg"/>
          </p:nvPr>
        </p:nvSpPr>
        <p:spPr>
          <a:xfrm>
            <a:off x="382588" y="685800"/>
            <a:ext cx="6096000" cy="3429000"/>
          </a:xfrm>
          <a:ln/>
        </p:spPr>
      </p:sp>
      <p:sp>
        <p:nvSpPr>
          <p:cNvPr id="74756" name="Rectangle 3"/>
          <p:cNvSpPr>
            <a:spLocks noGrp="1" noChangeArrowheads="1"/>
          </p:cNvSpPr>
          <p:nvPr>
            <p:ph type="body" idx="1"/>
          </p:nvPr>
        </p:nvSpPr>
        <p:spPr>
          <a:xfrm>
            <a:off x="1114425" y="4144963"/>
            <a:ext cx="5076825" cy="4860925"/>
          </a:xfrm>
          <a:noFill/>
          <a:ln/>
        </p:spPr>
        <p:txBody>
          <a:bodyPr lIns="91433" tIns="45716" rIns="91433" bIns="45716"/>
          <a:lstStyle/>
          <a:p>
            <a:pPr eaLnBrk="1" hangingPunct="1"/>
            <a:r>
              <a:rPr lang="en-GB" b="1" smtClean="0"/>
              <a:t>Ana Nokta</a:t>
            </a:r>
          </a:p>
          <a:p>
            <a:pPr eaLnBrk="1" hangingPunct="1"/>
            <a:r>
              <a:rPr lang="en-GB" smtClean="0"/>
              <a:t>Farklı hücre tiplerinde HPV L1 proteini overeksprese edilince virus benzeri partiküller spontan olarak toplanır. Virüs benzeri partiküller her biri 5 L1 molekülden oluşan 72 kapsomer içerir.</a:t>
            </a:r>
          </a:p>
          <a:p>
            <a:pPr eaLnBrk="1" hangingPunct="1"/>
            <a:r>
              <a:rPr lang="en-GB" b="1" smtClean="0"/>
              <a:t>Arka Plan</a:t>
            </a:r>
          </a:p>
          <a:p>
            <a:pPr eaLnBrk="1" hangingPunct="1"/>
            <a:r>
              <a:rPr lang="en-GB" smtClean="0"/>
              <a:t>Memelilerde overeksprese olduğunda, 1 böcek, 2 maya veya 3 bakteri hücresi, 4 papillomavirüs L1 proteini spontan olarak onkojenik viral genomdan yoksun</a:t>
            </a:r>
            <a:r>
              <a:rPr lang="tr-TR" smtClean="0"/>
              <a:t> </a:t>
            </a:r>
            <a:r>
              <a:rPr lang="en-GB" smtClean="0"/>
              <a:t>VLP den toplanır. </a:t>
            </a:r>
          </a:p>
          <a:p>
            <a:pPr eaLnBrk="1" hangingPunct="1"/>
            <a:r>
              <a:rPr lang="en-GB" smtClean="0"/>
              <a:t>Yüksek çözünürlüklü krioelektron m</a:t>
            </a:r>
            <a:r>
              <a:rPr lang="tr-TR" smtClean="0"/>
              <a:t>i</a:t>
            </a:r>
            <a:r>
              <a:rPr lang="en-GB" smtClean="0"/>
              <a:t>kroskop analizleri HPV’nin yapısında herbiri 5 L1 molekülden oluşan 72 pentamerik kapsomer bulunduğunu tespit etti.</a:t>
            </a:r>
            <a:endParaRPr lang="tr-TR" sz="1000" smtClean="0"/>
          </a:p>
          <a:p>
            <a:pPr eaLnBrk="1" hangingPunct="1">
              <a:lnSpc>
                <a:spcPct val="90000"/>
              </a:lnSpc>
              <a:spcBef>
                <a:spcPct val="0"/>
              </a:spcBef>
            </a:pPr>
            <a:endParaRPr lang="tr-TR" sz="1000" smtClean="0"/>
          </a:p>
          <a:p>
            <a:pPr eaLnBrk="1" hangingPunct="1">
              <a:lnSpc>
                <a:spcPct val="90000"/>
              </a:lnSpc>
              <a:spcBef>
                <a:spcPct val="0"/>
              </a:spcBef>
            </a:pPr>
            <a:r>
              <a:rPr lang="en-GB" sz="1000" b="1" smtClean="0"/>
              <a:t>References</a:t>
            </a:r>
          </a:p>
          <a:p>
            <a:pPr eaLnBrk="1" hangingPunct="1">
              <a:lnSpc>
                <a:spcPct val="90000"/>
              </a:lnSpc>
              <a:spcBef>
                <a:spcPct val="0"/>
              </a:spcBef>
              <a:buFontTx/>
              <a:buAutoNum type="arabicPeriod"/>
            </a:pPr>
            <a:r>
              <a:rPr lang="en-GB" sz="1000" smtClean="0"/>
              <a:t> Hagensee ME, Yaegashi N, Galloway DA. Self-assembly of human papillomavirus type 1 capsids by expression of the L1 protein alone or by coexpression of the L1 and L2 capsid proteins. </a:t>
            </a:r>
            <a:r>
              <a:rPr lang="en-GB" sz="1000" i="1" smtClean="0"/>
              <a:t>J Virol</a:t>
            </a:r>
            <a:r>
              <a:rPr lang="en-GB" sz="1000" smtClean="0"/>
              <a:t>. 1993;67:315</a:t>
            </a:r>
            <a:r>
              <a:rPr lang="en-US" sz="1000" smtClean="0"/>
              <a:t>–322</a:t>
            </a:r>
            <a:r>
              <a:rPr lang="en-GB" sz="1000" smtClean="0"/>
              <a:t>.</a:t>
            </a:r>
          </a:p>
          <a:p>
            <a:pPr eaLnBrk="1" hangingPunct="1">
              <a:lnSpc>
                <a:spcPct val="90000"/>
              </a:lnSpc>
              <a:spcBef>
                <a:spcPct val="0"/>
              </a:spcBef>
              <a:buFontTx/>
              <a:buAutoNum type="arabicPeriod"/>
            </a:pPr>
            <a:r>
              <a:rPr lang="en-GB" sz="1000" smtClean="0"/>
              <a:t> </a:t>
            </a:r>
            <a:r>
              <a:rPr lang="en-US" sz="1000" smtClean="0"/>
              <a:t>Kirnbauer R, Booy F, Cheng N, Lowy DR, Schiller JT. Papillomavirus L1 major capsid protein self-assembles into virus-like particles that are highly immunogenic. </a:t>
            </a:r>
            <a:r>
              <a:rPr lang="en-US" sz="1000" i="1" smtClean="0"/>
              <a:t>Proc Natl Acad Sci USA</a:t>
            </a:r>
            <a:r>
              <a:rPr lang="en-US" sz="1000" smtClean="0"/>
              <a:t>. 1992;89:12180–12184.</a:t>
            </a:r>
          </a:p>
          <a:p>
            <a:pPr eaLnBrk="1" hangingPunct="1">
              <a:lnSpc>
                <a:spcPct val="90000"/>
              </a:lnSpc>
              <a:spcBef>
                <a:spcPct val="0"/>
              </a:spcBef>
              <a:buFontTx/>
              <a:buAutoNum type="arabicPeriod"/>
            </a:pPr>
            <a:r>
              <a:rPr lang="en-US" sz="1000" smtClean="0"/>
              <a:t> Jansen KU, Rosolowsky M, Schultz LD, et al. Vaccination with yeast-expressed cottontail rabbit papillomavirus (CRPV) virus-like particles protects rabbits from CRPV-induced papilloma formation. </a:t>
            </a:r>
            <a:r>
              <a:rPr lang="en-US" sz="1000" i="1" smtClean="0"/>
              <a:t>Vaccine</a:t>
            </a:r>
            <a:r>
              <a:rPr lang="en-US" sz="1000" smtClean="0"/>
              <a:t>. 1995;13:1509–1514.</a:t>
            </a:r>
          </a:p>
          <a:p>
            <a:pPr eaLnBrk="1" hangingPunct="1">
              <a:lnSpc>
                <a:spcPct val="90000"/>
              </a:lnSpc>
              <a:spcBef>
                <a:spcPct val="0"/>
              </a:spcBef>
              <a:buFontTx/>
              <a:buAutoNum type="arabicPeriod"/>
            </a:pPr>
            <a:r>
              <a:rPr lang="en-US" sz="1000" smtClean="0"/>
              <a:t> Nardelli-Haefliger D, Roden R, Balmelli C, Potts A, Schiller J, De Grandi P. Mucosal but not parenteral immunization with purified human papillomavirus type 16 virus-like particles induces neutralizing titers of antibodies throughout the estrous cycle of mice. </a:t>
            </a:r>
            <a:r>
              <a:rPr lang="en-US" sz="1000" i="1" smtClean="0"/>
              <a:t>J Virol</a:t>
            </a:r>
            <a:r>
              <a:rPr lang="en-US" sz="1000" smtClean="0"/>
              <a:t>. 1999;73:9609–9613. </a:t>
            </a:r>
          </a:p>
          <a:p>
            <a:pPr eaLnBrk="1" hangingPunct="1">
              <a:lnSpc>
                <a:spcPct val="90000"/>
              </a:lnSpc>
              <a:spcBef>
                <a:spcPct val="0"/>
              </a:spcBef>
            </a:pPr>
            <a:r>
              <a:rPr lang="en-US" sz="1000" smtClean="0"/>
              <a:t>5. </a:t>
            </a:r>
            <a:r>
              <a:rPr lang="en-GB" sz="1000" smtClean="0"/>
              <a:t>Roden R, Wu T-C. Preventative and therapeutic vaccines for cervical cancer. </a:t>
            </a:r>
            <a:r>
              <a:rPr lang="en-GB" sz="1000" i="1" smtClean="0"/>
              <a:t>Expert Rev Vaccines. </a:t>
            </a:r>
            <a:r>
              <a:rPr lang="en-GB" sz="1000" smtClean="0"/>
              <a:t>2003;2:495–516.</a:t>
            </a:r>
            <a:r>
              <a:rPr lang="en-US" sz="1000" smtClean="0"/>
              <a:t> </a:t>
            </a:r>
          </a:p>
          <a:p>
            <a:pPr eaLnBrk="1" hangingPunct="1">
              <a:lnSpc>
                <a:spcPct val="90000"/>
              </a:lnSpc>
              <a:spcBef>
                <a:spcPct val="0"/>
              </a:spcBef>
            </a:pPr>
            <a:r>
              <a:rPr lang="en-US" sz="1000" smtClean="0"/>
              <a:t>6. Baker TS, Newcomb WW, Olson NH, Cowsert LM, Olson C, Brown JC. Structures of bovine and human papillomaviruses. Analysis by cryoelectron microscopy and three-dimensional image reconstruction. </a:t>
            </a:r>
            <a:r>
              <a:rPr lang="en-US" sz="1000" i="1" smtClean="0"/>
              <a:t>Biophys J</a:t>
            </a:r>
            <a:r>
              <a:rPr lang="en-US" sz="1000" smtClean="0"/>
              <a:t>. 1991;60:1445</a:t>
            </a:r>
            <a:r>
              <a:rPr lang="en-GB" sz="1000" smtClean="0"/>
              <a:t>–14</a:t>
            </a:r>
            <a:r>
              <a:rPr lang="en-US" sz="1000" smtClean="0"/>
              <a:t>56. </a:t>
            </a:r>
          </a:p>
        </p:txBody>
      </p:sp>
    </p:spTree>
    <p:extLst>
      <p:ext uri="{BB962C8B-B14F-4D97-AF65-F5344CB8AC3E}">
        <p14:creationId xmlns:p14="http://schemas.microsoft.com/office/powerpoint/2010/main" val="341037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FCAE4B1-0EA0-4870-B808-10EBADF3F390}" type="slidenum">
              <a:rPr lang="en-US"/>
              <a:pPr/>
              <a:t>46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4067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18A8925-65E9-4870-99A9-835754350A3B}" type="slidenum">
              <a:rPr lang="en-US"/>
              <a:pPr/>
              <a:t>47</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40106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05AD6BA-3ABF-4A5B-B7F9-AAD3F97134FB}" type="slidenum">
              <a:rPr lang="en-US"/>
              <a:pPr/>
              <a:t>48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3264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9A9B112-9703-459D-9859-4F3EF796687F}" type="slidenum">
              <a:rPr lang="en-US"/>
              <a:pPr/>
              <a:t>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50349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B62D6-BC17-4CD4-A3E0-614E9ED4B41F}" type="slidenum">
              <a:rPr lang="tr-TR"/>
              <a:pPr/>
              <a:t>21</a:t>
            </a:fld>
            <a:endParaRPr lang="tr-T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470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2980389-18CC-4D6C-A483-571A397D7437}" type="slidenum">
              <a:rPr lang="en-US"/>
              <a:pPr/>
              <a:t>24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1710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9484E-2800-43C1-BCF7-E7D37A4404E6}" type="slidenum">
              <a:rPr lang="tr-TR" smtClean="0"/>
              <a:pPr fontAlgn="base">
                <a:spcBef>
                  <a:spcPct val="0"/>
                </a:spcBef>
                <a:spcAft>
                  <a:spcPct val="0"/>
                </a:spcAft>
                <a:defRPr/>
              </a:pPr>
              <a:t>26</a:t>
            </a:fld>
            <a:endParaRPr lang="tr-TR" smtClean="0"/>
          </a:p>
        </p:txBody>
      </p:sp>
    </p:spTree>
    <p:extLst>
      <p:ext uri="{BB962C8B-B14F-4D97-AF65-F5344CB8AC3E}">
        <p14:creationId xmlns:p14="http://schemas.microsoft.com/office/powerpoint/2010/main" val="229555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0FCFE2-9A2A-4390-BE45-DCF4DE235B0A}" type="slidenum">
              <a:rPr lang="tr-TR" smtClean="0"/>
              <a:pPr fontAlgn="base">
                <a:spcBef>
                  <a:spcPct val="0"/>
                </a:spcBef>
                <a:spcAft>
                  <a:spcPct val="0"/>
                </a:spcAft>
                <a:defRPr/>
              </a:pPr>
              <a:t>28</a:t>
            </a:fld>
            <a:endParaRPr lang="tr-TR" smtClean="0"/>
          </a:p>
        </p:txBody>
      </p:sp>
    </p:spTree>
    <p:extLst>
      <p:ext uri="{BB962C8B-B14F-4D97-AF65-F5344CB8AC3E}">
        <p14:creationId xmlns:p14="http://schemas.microsoft.com/office/powerpoint/2010/main" val="279897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FF17BB-92DE-4B3C-A0A0-B945B6C12B92}" type="slidenum">
              <a:rPr lang="tr-TR" smtClean="0"/>
              <a:pPr fontAlgn="base">
                <a:spcBef>
                  <a:spcPct val="0"/>
                </a:spcBef>
                <a:spcAft>
                  <a:spcPct val="0"/>
                </a:spcAft>
                <a:defRPr/>
              </a:pPr>
              <a:t>29</a:t>
            </a:fld>
            <a:endParaRPr lang="tr-TR" smtClean="0"/>
          </a:p>
        </p:txBody>
      </p:sp>
      <p:sp>
        <p:nvSpPr>
          <p:cNvPr id="50179" name="Rectangle 2"/>
          <p:cNvSpPr>
            <a:spLocks noGrp="1" noRot="1" noChangeAspect="1" noChangeArrowheads="1" noTextEdit="1"/>
          </p:cNvSpPr>
          <p:nvPr>
            <p:ph type="sldImg"/>
          </p:nvPr>
        </p:nvSpPr>
        <p:spPr bwMode="auto">
          <a:xfrm>
            <a:off x="358775" y="685800"/>
            <a:ext cx="6096000" cy="3429000"/>
          </a:xfrm>
          <a:noFill/>
          <a:ln>
            <a:solidFill>
              <a:srgbClr val="000000"/>
            </a:solidFill>
            <a:miter lim="800000"/>
            <a:headEnd/>
            <a:tailEnd/>
          </a:ln>
        </p:spPr>
      </p:sp>
      <p:sp>
        <p:nvSpPr>
          <p:cNvPr id="50180" name="Rectangle 3"/>
          <p:cNvSpPr>
            <a:spLocks noGrp="1" noChangeArrowheads="1"/>
          </p:cNvSpPr>
          <p:nvPr>
            <p:ph type="body" idx="1"/>
          </p:nvPr>
        </p:nvSpPr>
        <p:spPr bwMode="auto">
          <a:xfrm>
            <a:off x="898525" y="4343400"/>
            <a:ext cx="50165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0226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149282-2D8D-41FF-A139-A2EFF21A308B}" type="slidenum">
              <a:rPr lang="tr-TR" smtClean="0"/>
              <a:pPr fontAlgn="base">
                <a:spcBef>
                  <a:spcPct val="0"/>
                </a:spcBef>
                <a:spcAft>
                  <a:spcPct val="0"/>
                </a:spcAft>
                <a:defRPr/>
              </a:pPr>
              <a:t>30</a:t>
            </a:fld>
            <a:endParaRPr lang="tr-TR" smtClean="0"/>
          </a:p>
        </p:txBody>
      </p:sp>
    </p:spTree>
    <p:extLst>
      <p:ext uri="{BB962C8B-B14F-4D97-AF65-F5344CB8AC3E}">
        <p14:creationId xmlns:p14="http://schemas.microsoft.com/office/powerpoint/2010/main" val="275984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180F010-43D2-4821-A138-D5B4E1EBB63F}" type="datetimeFigureOut">
              <a:rPr lang="tr-TR" smtClean="0"/>
              <a:t>3.04.2015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386689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80F010-43D2-4821-A138-D5B4E1EBB63F}" type="datetimeFigureOut">
              <a:rPr lang="tr-TR" smtClean="0"/>
              <a:t>3.04.2015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231015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80F010-43D2-4821-A138-D5B4E1EBB63F}" type="datetimeFigureOut">
              <a:rPr lang="tr-TR" smtClean="0"/>
              <a:t>3.04.2015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254440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80F010-43D2-4821-A138-D5B4E1EBB63F}" type="datetimeFigureOut">
              <a:rPr lang="tr-TR" smtClean="0"/>
              <a:t>3.04.2015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282015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180F010-43D2-4821-A138-D5B4E1EBB63F}" type="datetimeFigureOut">
              <a:rPr lang="tr-TR" smtClean="0"/>
              <a:t>3.04.2015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117616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180F010-43D2-4821-A138-D5B4E1EBB63F}" type="datetimeFigureOut">
              <a:rPr lang="tr-TR" smtClean="0"/>
              <a:t>3.04.2015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26830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180F010-43D2-4821-A138-D5B4E1EBB63F}" type="datetimeFigureOut">
              <a:rPr lang="tr-TR" smtClean="0"/>
              <a:t>3.04.2015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210590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180F010-43D2-4821-A138-D5B4E1EBB63F}" type="datetimeFigureOut">
              <a:rPr lang="tr-TR" smtClean="0"/>
              <a:t>3.04.2015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333438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80F010-43D2-4821-A138-D5B4E1EBB63F}" type="datetimeFigureOut">
              <a:rPr lang="tr-TR" smtClean="0"/>
              <a:t>3.04.2015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298008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180F010-43D2-4821-A138-D5B4E1EBB63F}" type="datetimeFigureOut">
              <a:rPr lang="tr-TR" smtClean="0"/>
              <a:t>3.04.2015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373186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180F010-43D2-4821-A138-D5B4E1EBB63F}" type="datetimeFigureOut">
              <a:rPr lang="tr-TR" smtClean="0"/>
              <a:t>3.04.2015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06D58E-4338-469E-96E2-55009320E67B}" type="slidenum">
              <a:rPr lang="tr-TR" smtClean="0"/>
              <a:t>‹#›</a:t>
            </a:fld>
            <a:endParaRPr lang="tr-TR"/>
          </a:p>
        </p:txBody>
      </p:sp>
    </p:spTree>
    <p:extLst>
      <p:ext uri="{BB962C8B-B14F-4D97-AF65-F5344CB8AC3E}">
        <p14:creationId xmlns:p14="http://schemas.microsoft.com/office/powerpoint/2010/main" val="3985204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F010-43D2-4821-A138-D5B4E1EBB63F}" type="datetimeFigureOut">
              <a:rPr lang="tr-TR" smtClean="0"/>
              <a:t>3.04.2015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6D58E-4338-469E-96E2-55009320E67B}" type="slidenum">
              <a:rPr lang="tr-TR" smtClean="0"/>
              <a:t>‹#›</a:t>
            </a:fld>
            <a:endParaRPr lang="tr-TR"/>
          </a:p>
        </p:txBody>
      </p:sp>
    </p:spTree>
    <p:extLst>
      <p:ext uri="{BB962C8B-B14F-4D97-AF65-F5344CB8AC3E}">
        <p14:creationId xmlns:p14="http://schemas.microsoft.com/office/powerpoint/2010/main" val="40741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google.com.tr/url?sa=i&amp;rct=j&amp;q=&amp;esrc=s&amp;source=images&amp;cd=&amp;cad=rja&amp;uact=8&amp;ved=0CAcQjRw&amp;url=http://aragec.com/genital+organlar.html&amp;ei=z38SVeeoAsvePbKmgMgI&amp;bvm=bv.89184060,d.bGQ&amp;psig=AFQjCNHD2sw9AdWldlprclpG94tqaAbWkw&amp;ust=142736193599848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3" Type="http://schemas.openxmlformats.org/officeDocument/2006/relationships/hyperlink" Target="http://srd.yahoo.com/S=96062883/K=koilocyte/v=2/l=IVI/*-http:/www.bphealthcare.com/healthcare/galleries/pap/c03831-a1.jpg" TargetMode="External"/><Relationship Id="rId4" Type="http://schemas.openxmlformats.org/officeDocument/2006/relationships/image" Target="../media/image23.jpeg"/><Relationship Id="rId5" Type="http://schemas.openxmlformats.org/officeDocument/2006/relationships/hyperlink" Target="http://srd.yahoo.com/S=96062883/K=koilocyte/v=2/l=IVI/*-http:/www.city.sakai.osaka.jp/city/info/_hoken/eiken/img/koilocyte.jpg" TargetMode="External"/><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 Id="rId3"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hyperlink" Target="http://screening.iarc.fr/atlascyto_detail.php?flag=0&amp;lang=1&amp;Id=00017678&amp;cat=A2a" TargetMode="External"/><Relationship Id="rId6" Type="http://schemas.openxmlformats.org/officeDocument/2006/relationships/image" Target="../media/image29.jpeg"/><Relationship Id="rId7" Type="http://schemas.openxmlformats.org/officeDocument/2006/relationships/hyperlink" Target="http://screening.iarc.fr/atlascyto_detail.php?flag=0&amp;lang=1&amp;Id=00017680&amp;cat=A2b" TargetMode="External"/><Relationship Id="rId8"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8572" y="2304945"/>
            <a:ext cx="9144000" cy="1863573"/>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lstStyle/>
          <a:p>
            <a:r>
              <a:rPr lang="tr-TR" b="1" dirty="0" smtClean="0"/>
              <a:t>HPV; </a:t>
            </a:r>
            <a:r>
              <a:rPr lang="tr-TR" b="1" dirty="0" err="1" smtClean="0"/>
              <a:t>Genital</a:t>
            </a:r>
            <a:r>
              <a:rPr lang="tr-TR" b="1" dirty="0" smtClean="0"/>
              <a:t> Siğiller ve  Rahim Ağzı Kanseri</a:t>
            </a:r>
            <a:endParaRPr lang="tr-TR" b="1" dirty="0"/>
          </a:p>
        </p:txBody>
      </p:sp>
      <p:sp>
        <p:nvSpPr>
          <p:cNvPr id="3" name="Alt Başlık 2"/>
          <p:cNvSpPr>
            <a:spLocks noGrp="1"/>
          </p:cNvSpPr>
          <p:nvPr>
            <p:ph type="subTitle" idx="1"/>
          </p:nvPr>
        </p:nvSpPr>
        <p:spPr>
          <a:xfrm>
            <a:off x="567611" y="4401713"/>
            <a:ext cx="9144000" cy="1655762"/>
          </a:xfrm>
        </p:spPr>
        <p:txBody>
          <a:bodyPr/>
          <a:lstStyle/>
          <a:p>
            <a:r>
              <a:rPr lang="tr-TR" sz="3200" dirty="0" smtClean="0">
                <a:solidFill>
                  <a:srgbClr val="C00000"/>
                </a:solidFill>
              </a:rPr>
              <a:t>Prof</a:t>
            </a:r>
            <a:r>
              <a:rPr lang="tr-TR" sz="3200" dirty="0" smtClean="0">
                <a:solidFill>
                  <a:srgbClr val="C00000"/>
                </a:solidFill>
              </a:rPr>
              <a:t>. Dr</a:t>
            </a:r>
            <a:r>
              <a:rPr lang="tr-TR" sz="3200" dirty="0" smtClean="0">
                <a:solidFill>
                  <a:srgbClr val="C00000"/>
                </a:solidFill>
              </a:rPr>
              <a:t>. Meral Aban</a:t>
            </a:r>
          </a:p>
          <a:p>
            <a:r>
              <a:rPr lang="tr-TR" dirty="0" smtClean="0"/>
              <a:t>Kadın Hastalıkları ve Doğum Uzmanı</a:t>
            </a:r>
          </a:p>
          <a:p>
            <a:r>
              <a:rPr lang="tr-TR" dirty="0" smtClean="0"/>
              <a:t>Jinekolojik Onkoloji Cerrahisi Uzmanı</a:t>
            </a:r>
            <a:endParaRPr lang="tr-TR" dirty="0"/>
          </a:p>
        </p:txBody>
      </p:sp>
      <p:pic>
        <p:nvPicPr>
          <p:cNvPr id="5" name="Picture 2" descr="C:\Documents and Settings\Admin\Desktop\trssgologo1.png"/>
          <p:cNvPicPr>
            <a:picLocks noChangeAspect="1" noChangeArrowheads="1"/>
          </p:cNvPicPr>
          <p:nvPr/>
        </p:nvPicPr>
        <p:blipFill>
          <a:blip r:embed="rId2" cstate="print"/>
          <a:srcRect/>
          <a:stretch>
            <a:fillRect/>
          </a:stretch>
        </p:blipFill>
        <p:spPr bwMode="auto">
          <a:xfrm>
            <a:off x="8874036" y="188159"/>
            <a:ext cx="3029283" cy="2101108"/>
          </a:xfrm>
          <a:prstGeom prst="rect">
            <a:avLst/>
          </a:prstGeom>
          <a:noFill/>
        </p:spPr>
      </p:pic>
      <p:pic>
        <p:nvPicPr>
          <p:cNvPr id="6" name="Picture 5"/>
          <p:cNvPicPr>
            <a:picLocks noChangeAspect="1"/>
          </p:cNvPicPr>
          <p:nvPr/>
        </p:nvPicPr>
        <p:blipFill>
          <a:blip r:embed="rId3"/>
          <a:stretch>
            <a:fillRect/>
          </a:stretch>
        </p:blipFill>
        <p:spPr>
          <a:xfrm>
            <a:off x="7740909" y="4296295"/>
            <a:ext cx="4137521" cy="2351986"/>
          </a:xfrm>
          <a:prstGeom prst="rect">
            <a:avLst/>
          </a:prstGeom>
        </p:spPr>
      </p:pic>
      <p:pic>
        <p:nvPicPr>
          <p:cNvPr id="7" name="Picture 6"/>
          <p:cNvPicPr>
            <a:picLocks noChangeAspect="1"/>
          </p:cNvPicPr>
          <p:nvPr/>
        </p:nvPicPr>
        <p:blipFill>
          <a:blip r:embed="rId4"/>
          <a:stretch>
            <a:fillRect/>
          </a:stretch>
        </p:blipFill>
        <p:spPr>
          <a:xfrm>
            <a:off x="162409" y="128914"/>
            <a:ext cx="3683000" cy="2209800"/>
          </a:xfrm>
          <a:prstGeom prst="rect">
            <a:avLst/>
          </a:prstGeom>
        </p:spPr>
      </p:pic>
    </p:spTree>
    <p:extLst>
      <p:ext uri="{BB962C8B-B14F-4D97-AF65-F5344CB8AC3E}">
        <p14:creationId xmlns:p14="http://schemas.microsoft.com/office/powerpoint/2010/main" val="34478022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a:lstStyle/>
          <a:p>
            <a:r>
              <a:rPr lang="tr-TR" b="1" dirty="0" err="1"/>
              <a:t>Genital</a:t>
            </a:r>
            <a:r>
              <a:rPr lang="tr-TR" b="1" dirty="0"/>
              <a:t> HPV Nelere Sebep</a:t>
            </a:r>
            <a:br>
              <a:rPr lang="tr-TR" b="1" dirty="0"/>
            </a:br>
            <a:r>
              <a:rPr lang="tr-TR" b="1" dirty="0"/>
              <a:t>Olabilir?</a:t>
            </a:r>
            <a:endParaRPr lang="tr-TR" dirty="0"/>
          </a:p>
        </p:txBody>
      </p:sp>
      <p:sp>
        <p:nvSpPr>
          <p:cNvPr id="3" name="İçerik Yer Tutucusu 2"/>
          <p:cNvSpPr>
            <a:spLocks noGrp="1"/>
          </p:cNvSpPr>
          <p:nvPr>
            <p:ph sz="half" idx="1"/>
          </p:nvPr>
        </p:nvSpPr>
        <p:spPr/>
        <p:txBody>
          <a:bodyPr>
            <a:normAutofit fontScale="92500"/>
          </a:bodyPr>
          <a:lstStyle/>
          <a:p>
            <a:pPr marL="0" indent="0">
              <a:buNone/>
            </a:pPr>
            <a:r>
              <a:rPr lang="tr-TR" b="1" dirty="0" err="1"/>
              <a:t>Subklinik</a:t>
            </a:r>
            <a:r>
              <a:rPr lang="tr-TR" b="1" dirty="0"/>
              <a:t> HPV enfeksiyonu:</a:t>
            </a:r>
          </a:p>
          <a:p>
            <a:endParaRPr lang="tr-TR" dirty="0"/>
          </a:p>
          <a:p>
            <a:r>
              <a:rPr lang="tr-TR" dirty="0" smtClean="0"/>
              <a:t>Çıplak </a:t>
            </a:r>
            <a:r>
              <a:rPr lang="tr-TR" dirty="0"/>
              <a:t>gözle </a:t>
            </a:r>
            <a:r>
              <a:rPr lang="tr-TR" dirty="0" smtClean="0"/>
              <a:t>ayırt edilemeyen </a:t>
            </a:r>
            <a:r>
              <a:rPr lang="tr-TR" dirty="0"/>
              <a:t>hücre </a:t>
            </a:r>
            <a:r>
              <a:rPr lang="tr-TR" dirty="0" smtClean="0"/>
              <a:t>değişiklikleridir.</a:t>
            </a:r>
            <a:endParaRPr lang="tr-TR" dirty="0"/>
          </a:p>
          <a:p>
            <a:endParaRPr lang="tr-TR" dirty="0" smtClean="0"/>
          </a:p>
          <a:p>
            <a:r>
              <a:rPr lang="tr-TR" dirty="0" err="1" smtClean="0"/>
              <a:t>Subklinik</a:t>
            </a:r>
            <a:r>
              <a:rPr lang="tr-TR" dirty="0" smtClean="0"/>
              <a:t> </a:t>
            </a:r>
            <a:r>
              <a:rPr lang="tr-TR" dirty="0"/>
              <a:t>HPV alt </a:t>
            </a:r>
            <a:r>
              <a:rPr lang="tr-TR" dirty="0" err="1"/>
              <a:t>genital</a:t>
            </a:r>
            <a:r>
              <a:rPr lang="tr-TR" dirty="0"/>
              <a:t> </a:t>
            </a:r>
            <a:r>
              <a:rPr lang="tr-TR" dirty="0" err="1"/>
              <a:t>traktüsün</a:t>
            </a:r>
            <a:r>
              <a:rPr lang="tr-TR" dirty="0"/>
              <a:t> herhangi </a:t>
            </a:r>
            <a:r>
              <a:rPr lang="tr-TR" dirty="0" smtClean="0"/>
              <a:t>bir bölgesinde </a:t>
            </a:r>
            <a:r>
              <a:rPr lang="tr-TR" dirty="0"/>
              <a:t>bulunabilir.(</a:t>
            </a:r>
            <a:r>
              <a:rPr lang="tr-TR" dirty="0" err="1"/>
              <a:t>vulva,vajen,serviks</a:t>
            </a:r>
            <a:r>
              <a:rPr lang="tr-TR" dirty="0" smtClean="0"/>
              <a:t>) ve  </a:t>
            </a:r>
            <a:r>
              <a:rPr lang="tr-TR" dirty="0"/>
              <a:t>PAP testi ve </a:t>
            </a:r>
            <a:r>
              <a:rPr lang="tr-TR" dirty="0" err="1"/>
              <a:t>kolposkopik</a:t>
            </a:r>
            <a:r>
              <a:rPr lang="tr-TR" dirty="0"/>
              <a:t> biyopsi ile </a:t>
            </a:r>
            <a:r>
              <a:rPr lang="tr-TR" dirty="0" smtClean="0"/>
              <a:t>tanısı </a:t>
            </a:r>
            <a:r>
              <a:rPr lang="tr-TR" dirty="0"/>
              <a:t>konulur</a:t>
            </a:r>
          </a:p>
        </p:txBody>
      </p:sp>
      <p:sp>
        <p:nvSpPr>
          <p:cNvPr id="4" name="İçerik Yer Tutucusu 3"/>
          <p:cNvSpPr>
            <a:spLocks noGrp="1"/>
          </p:cNvSpPr>
          <p:nvPr>
            <p:ph sz="half" idx="2"/>
          </p:nvPr>
        </p:nvSpPr>
        <p:spPr/>
        <p:txBody>
          <a:bodyPr>
            <a:normAutofit fontScale="92500"/>
          </a:bodyPr>
          <a:lstStyle/>
          <a:p>
            <a:r>
              <a:rPr lang="tr-TR" b="1" dirty="0"/>
              <a:t>Klinik HPV:</a:t>
            </a:r>
          </a:p>
          <a:p>
            <a:endParaRPr lang="tr-TR" dirty="0"/>
          </a:p>
          <a:p>
            <a:r>
              <a:rPr lang="tr-TR" dirty="0" smtClean="0"/>
              <a:t>Siğiller </a:t>
            </a:r>
            <a:r>
              <a:rPr lang="tr-TR" dirty="0"/>
              <a:t>ve </a:t>
            </a:r>
            <a:r>
              <a:rPr lang="tr-TR" dirty="0" smtClean="0"/>
              <a:t>kanserler </a:t>
            </a:r>
            <a:r>
              <a:rPr lang="tr-TR" dirty="0"/>
              <a:t>genellikle çıplak gözle </a:t>
            </a:r>
            <a:r>
              <a:rPr lang="tr-TR" dirty="0" smtClean="0"/>
              <a:t>görülebilir.</a:t>
            </a:r>
          </a:p>
          <a:p>
            <a:r>
              <a:rPr lang="tr-TR" dirty="0" smtClean="0"/>
              <a:t>Siğillerin nedeni  </a:t>
            </a:r>
            <a:r>
              <a:rPr lang="tr-TR" dirty="0"/>
              <a:t>düşük riskli HPV </a:t>
            </a:r>
            <a:r>
              <a:rPr lang="tr-TR" dirty="0" smtClean="0"/>
              <a:t>6 veya 11 </a:t>
            </a:r>
            <a:r>
              <a:rPr lang="tr-TR" dirty="0" err="1" smtClean="0"/>
              <a:t>dir</a:t>
            </a:r>
            <a:r>
              <a:rPr lang="tr-TR" dirty="0" smtClean="0"/>
              <a:t>.</a:t>
            </a:r>
          </a:p>
          <a:p>
            <a:r>
              <a:rPr lang="tr-TR" dirty="0" smtClean="0"/>
              <a:t>Kanserlerin nedeni yüksek riskli HPV tipleridir.</a:t>
            </a:r>
            <a:endParaRPr lang="tr-TR" dirty="0"/>
          </a:p>
        </p:txBody>
      </p:sp>
    </p:spTree>
    <p:extLst>
      <p:ext uri="{BB962C8B-B14F-4D97-AF65-F5344CB8AC3E}">
        <p14:creationId xmlns:p14="http://schemas.microsoft.com/office/powerpoint/2010/main" val="40183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a:lstStyle/>
          <a:p>
            <a:r>
              <a:rPr lang="tr-TR" b="1" dirty="0" err="1" smtClean="0"/>
              <a:t>Genital</a:t>
            </a:r>
            <a:r>
              <a:rPr lang="tr-TR" b="1" dirty="0" smtClean="0"/>
              <a:t> HPV Enfeksiyonu</a:t>
            </a:r>
            <a:endParaRPr lang="tr-TR" b="1" dirty="0"/>
          </a:p>
        </p:txBody>
      </p:sp>
      <p:sp>
        <p:nvSpPr>
          <p:cNvPr id="3" name="İçerik Yer Tutucusu 2"/>
          <p:cNvSpPr>
            <a:spLocks noGrp="1"/>
          </p:cNvSpPr>
          <p:nvPr>
            <p:ph idx="1"/>
          </p:nvPr>
        </p:nvSpPr>
        <p:spPr>
          <a:xfrm>
            <a:off x="1847528" y="1600201"/>
            <a:ext cx="8496944" cy="4525963"/>
          </a:xfrm>
        </p:spPr>
        <p:txBody>
          <a:bodyPr>
            <a:normAutofit/>
          </a:bodyPr>
          <a:lstStyle/>
          <a:p>
            <a:endParaRPr lang="tr-TR" sz="1200" dirty="0"/>
          </a:p>
          <a:p>
            <a:endParaRPr lang="tr-TR" sz="1200" dirty="0"/>
          </a:p>
          <a:p>
            <a:r>
              <a:rPr lang="tr-TR" sz="3000" dirty="0"/>
              <a:t>(%1)   </a:t>
            </a:r>
            <a:r>
              <a:rPr lang="en-US" sz="3000" dirty="0"/>
              <a:t> </a:t>
            </a:r>
            <a:r>
              <a:rPr lang="tr-TR" sz="3000" dirty="0"/>
              <a:t>1.4   milyon kişide </a:t>
            </a:r>
            <a:r>
              <a:rPr lang="en-US" sz="3000" dirty="0"/>
              <a:t>g</a:t>
            </a:r>
            <a:r>
              <a:rPr lang="tr-TR" sz="3000" dirty="0"/>
              <a:t>örülebilen siğil</a:t>
            </a:r>
            <a:r>
              <a:rPr lang="en-US" sz="3000" dirty="0"/>
              <a:t> </a:t>
            </a:r>
            <a:r>
              <a:rPr lang="tr-TR" sz="3000" dirty="0"/>
              <a:t>(</a:t>
            </a:r>
            <a:r>
              <a:rPr lang="tr-TR" sz="3000" dirty="0" err="1"/>
              <a:t>Warts</a:t>
            </a:r>
            <a:r>
              <a:rPr lang="tr-TR" sz="3000" dirty="0"/>
              <a:t>)</a:t>
            </a:r>
          </a:p>
          <a:p>
            <a:r>
              <a:rPr lang="tr-TR" sz="3000" dirty="0"/>
              <a:t>(%4)   </a:t>
            </a:r>
            <a:r>
              <a:rPr lang="en-US" sz="3000" dirty="0"/>
              <a:t>  </a:t>
            </a:r>
            <a:r>
              <a:rPr lang="tr-TR" sz="3000" dirty="0"/>
              <a:t>5     milyon kişide </a:t>
            </a:r>
            <a:r>
              <a:rPr lang="en-US" sz="3000" dirty="0" err="1"/>
              <a:t>s</a:t>
            </a:r>
            <a:r>
              <a:rPr lang="tr-TR" sz="3000" dirty="0" err="1"/>
              <a:t>ubklinik</a:t>
            </a:r>
            <a:r>
              <a:rPr lang="en-US" sz="3000" dirty="0"/>
              <a:t> </a:t>
            </a:r>
            <a:r>
              <a:rPr lang="tr-TR" sz="3000" dirty="0"/>
              <a:t>(</a:t>
            </a:r>
            <a:r>
              <a:rPr lang="tr-TR" sz="3000" dirty="0" err="1"/>
              <a:t>kolposkopide</a:t>
            </a:r>
            <a:r>
              <a:rPr lang="tr-TR" sz="3000" dirty="0"/>
              <a:t>)</a:t>
            </a:r>
          </a:p>
          <a:p>
            <a:r>
              <a:rPr lang="tr-TR" sz="3000" dirty="0"/>
              <a:t>(%10)   14   milyon kişide </a:t>
            </a:r>
            <a:r>
              <a:rPr lang="tr-TR" sz="3000" dirty="0" err="1"/>
              <a:t>subklinik</a:t>
            </a:r>
            <a:r>
              <a:rPr lang="tr-TR" sz="3000" dirty="0"/>
              <a:t> (DNA testinde)</a:t>
            </a:r>
          </a:p>
          <a:p>
            <a:r>
              <a:rPr lang="tr-TR" sz="3000" dirty="0"/>
              <a:t>(%60)   81  milyon kişi</a:t>
            </a:r>
            <a:r>
              <a:rPr lang="en-US" sz="3000" dirty="0"/>
              <a:t>de</a:t>
            </a:r>
            <a:r>
              <a:rPr lang="tr-TR" sz="3000" dirty="0"/>
              <a:t> geçirilmiş </a:t>
            </a:r>
            <a:r>
              <a:rPr lang="en-US" sz="3000" dirty="0" err="1"/>
              <a:t>enf</a:t>
            </a:r>
            <a:r>
              <a:rPr lang="en-US" sz="3000" dirty="0"/>
              <a:t>. </a:t>
            </a:r>
            <a:r>
              <a:rPr lang="tr-TR" sz="3000" dirty="0"/>
              <a:t>(antikor +)</a:t>
            </a:r>
          </a:p>
          <a:p>
            <a:r>
              <a:rPr lang="tr-TR" sz="3000" dirty="0"/>
              <a:t>(%25)    34  milyon kişi hiç </a:t>
            </a:r>
            <a:r>
              <a:rPr lang="tr-TR" sz="3000" dirty="0" err="1"/>
              <a:t>enfekte</a:t>
            </a:r>
            <a:r>
              <a:rPr lang="tr-TR" sz="3000" dirty="0"/>
              <a:t> olmamış </a:t>
            </a:r>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p:txBody>
      </p:sp>
    </p:spTree>
    <p:extLst>
      <p:ext uri="{BB962C8B-B14F-4D97-AF65-F5344CB8AC3E}">
        <p14:creationId xmlns:p14="http://schemas.microsoft.com/office/powerpoint/2010/main" val="12780667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365125"/>
            <a:ext cx="10515600" cy="892175"/>
          </a:xfrm>
        </p:spPr>
        <p:txBody>
          <a:bodyPr>
            <a:normAutofit fontScale="90000"/>
          </a:bodyPr>
          <a:lstStyle/>
          <a:p>
            <a:r>
              <a:rPr lang="tr-TR" b="1" dirty="0"/>
              <a:t>Çok Katlı Yassı </a:t>
            </a:r>
            <a:r>
              <a:rPr lang="tr-TR" b="1" dirty="0" err="1"/>
              <a:t>Epitelde</a:t>
            </a:r>
            <a:r>
              <a:rPr lang="tr-TR" b="1" dirty="0"/>
              <a:t> HPV</a:t>
            </a:r>
            <a:br>
              <a:rPr lang="tr-TR" b="1" dirty="0"/>
            </a:br>
            <a:r>
              <a:rPr lang="tr-TR" b="1" dirty="0"/>
              <a:t>Enfeksiyonunun Yol Açtığı Değişiklikler</a:t>
            </a:r>
            <a:endParaRPr lang="tr-TR" dirty="0"/>
          </a:p>
        </p:txBody>
      </p:sp>
      <p:pic>
        <p:nvPicPr>
          <p:cNvPr id="7" name="İçerik Yer Tutucusu 6"/>
          <p:cNvPicPr>
            <a:picLocks noGrp="1" noChangeAspect="1"/>
          </p:cNvPicPr>
          <p:nvPr>
            <p:ph idx="1"/>
          </p:nvPr>
        </p:nvPicPr>
        <p:blipFill>
          <a:blip r:embed="rId2"/>
          <a:stretch>
            <a:fillRect/>
          </a:stretch>
        </p:blipFill>
        <p:spPr>
          <a:xfrm>
            <a:off x="1066800" y="1371600"/>
            <a:ext cx="8801100" cy="5270500"/>
          </a:xfrm>
          <a:prstGeom prst="rect">
            <a:avLst/>
          </a:prstGeom>
        </p:spPr>
      </p:pic>
    </p:spTree>
    <p:extLst>
      <p:ext uri="{BB962C8B-B14F-4D97-AF65-F5344CB8AC3E}">
        <p14:creationId xmlns:p14="http://schemas.microsoft.com/office/powerpoint/2010/main" val="367453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457200"/>
            <a:ext cx="8229600" cy="11430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a:lstStyle/>
          <a:p>
            <a:r>
              <a:rPr lang="tr-TR" dirty="0" smtClean="0"/>
              <a:t>HPV </a:t>
            </a:r>
            <a:r>
              <a:rPr lang="tr-TR" dirty="0" err="1" smtClean="0"/>
              <a:t>İnkübasyonu</a:t>
            </a:r>
            <a:r>
              <a:rPr lang="tr-TR" dirty="0" smtClean="0"/>
              <a:t> ve Semptom</a:t>
            </a:r>
            <a:r>
              <a:rPr lang="en-US" dirty="0" err="1" smtClean="0"/>
              <a:t>lar</a:t>
            </a:r>
            <a:endParaRPr lang="tr-TR" dirty="0"/>
          </a:p>
        </p:txBody>
      </p:sp>
      <p:sp>
        <p:nvSpPr>
          <p:cNvPr id="3" name="İçerik Yer Tutucusu 2"/>
          <p:cNvSpPr>
            <a:spLocks noGrp="1"/>
          </p:cNvSpPr>
          <p:nvPr>
            <p:ph idx="1"/>
          </p:nvPr>
        </p:nvSpPr>
        <p:spPr>
          <a:xfrm>
            <a:off x="1828800" y="2133601"/>
            <a:ext cx="8496944" cy="3733801"/>
          </a:xfrm>
        </p:spPr>
        <p:txBody>
          <a:bodyPr>
            <a:normAutofit fontScale="70000" lnSpcReduction="20000"/>
          </a:bodyPr>
          <a:lstStyle/>
          <a:p>
            <a:r>
              <a:rPr lang="tr-TR" dirty="0" smtClean="0"/>
              <a:t>Görülebilen ortalama </a:t>
            </a:r>
            <a:r>
              <a:rPr lang="tr-TR" b="1" dirty="0" err="1" smtClean="0">
                <a:solidFill>
                  <a:srgbClr val="FF0000"/>
                </a:solidFill>
              </a:rPr>
              <a:t>inkübasyon</a:t>
            </a:r>
            <a:r>
              <a:rPr lang="tr-TR" b="1" dirty="0" smtClean="0">
                <a:solidFill>
                  <a:srgbClr val="FF0000"/>
                </a:solidFill>
              </a:rPr>
              <a:t> süresi 3</a:t>
            </a:r>
            <a:r>
              <a:rPr lang="en-US" b="1" dirty="0" smtClean="0">
                <a:solidFill>
                  <a:srgbClr val="FF0000"/>
                </a:solidFill>
              </a:rPr>
              <a:t> </a:t>
            </a:r>
            <a:r>
              <a:rPr lang="tr-TR" b="1" dirty="0" smtClean="0">
                <a:solidFill>
                  <a:srgbClr val="FF0000"/>
                </a:solidFill>
              </a:rPr>
              <a:t>ay- 1 yıl.</a:t>
            </a:r>
            <a:endParaRPr lang="en-US" b="1" dirty="0" smtClean="0">
              <a:solidFill>
                <a:srgbClr val="FF0000"/>
              </a:solidFill>
            </a:endParaRPr>
          </a:p>
          <a:p>
            <a:endParaRPr lang="tr-TR" b="1" dirty="0" smtClean="0">
              <a:solidFill>
                <a:srgbClr val="FF0000"/>
              </a:solidFill>
            </a:endParaRPr>
          </a:p>
          <a:p>
            <a:r>
              <a:rPr lang="tr-TR" dirty="0" err="1" smtClean="0"/>
              <a:t>İmmün</a:t>
            </a:r>
            <a:r>
              <a:rPr lang="tr-TR" dirty="0" smtClean="0"/>
              <a:t> yetersizlikte </a:t>
            </a:r>
            <a:r>
              <a:rPr lang="tr-TR" b="1" dirty="0" err="1" smtClean="0">
                <a:solidFill>
                  <a:srgbClr val="FF0000"/>
                </a:solidFill>
              </a:rPr>
              <a:t>latent</a:t>
            </a:r>
            <a:r>
              <a:rPr lang="tr-TR" b="1" dirty="0" smtClean="0">
                <a:solidFill>
                  <a:srgbClr val="FF0000"/>
                </a:solidFill>
              </a:rPr>
              <a:t> periyod yıllarca sürebilir.</a:t>
            </a:r>
          </a:p>
          <a:p>
            <a:endParaRPr lang="tr-TR" b="1" dirty="0" smtClean="0">
              <a:solidFill>
                <a:srgbClr val="FF0000"/>
              </a:solidFill>
            </a:endParaRPr>
          </a:p>
          <a:p>
            <a:r>
              <a:rPr lang="tr-TR" dirty="0" smtClean="0"/>
              <a:t>HPV lezyonları </a:t>
            </a:r>
          </a:p>
          <a:p>
            <a:pPr marL="0" indent="0">
              <a:buNone/>
            </a:pPr>
            <a:r>
              <a:rPr lang="tr-TR" dirty="0"/>
              <a:t> </a:t>
            </a:r>
            <a:r>
              <a:rPr lang="tr-TR" dirty="0" smtClean="0"/>
              <a:t>   Kadınlarda; servi</a:t>
            </a:r>
            <a:r>
              <a:rPr lang="en-US" dirty="0" err="1" smtClean="0"/>
              <a:t>ks</a:t>
            </a:r>
            <a:r>
              <a:rPr lang="tr-TR" dirty="0" smtClean="0"/>
              <a:t>, </a:t>
            </a:r>
            <a:r>
              <a:rPr lang="tr-TR" dirty="0"/>
              <a:t>vajina, vulva, </a:t>
            </a:r>
            <a:r>
              <a:rPr lang="tr-TR" dirty="0" err="1" smtClean="0"/>
              <a:t>üretral</a:t>
            </a:r>
            <a:r>
              <a:rPr lang="tr-TR" dirty="0" smtClean="0"/>
              <a:t> </a:t>
            </a:r>
            <a:r>
              <a:rPr lang="tr-TR" dirty="0" err="1"/>
              <a:t>meatus</a:t>
            </a:r>
            <a:r>
              <a:rPr lang="tr-TR" dirty="0"/>
              <a:t> ve </a:t>
            </a:r>
            <a:r>
              <a:rPr lang="tr-TR" dirty="0" err="1"/>
              <a:t>perianal</a:t>
            </a:r>
            <a:r>
              <a:rPr lang="tr-TR" dirty="0"/>
              <a:t> bölgede, </a:t>
            </a:r>
            <a:endParaRPr lang="tr-TR" dirty="0" smtClean="0"/>
          </a:p>
          <a:p>
            <a:pPr marL="0" indent="0">
              <a:buNone/>
            </a:pPr>
            <a:r>
              <a:rPr lang="tr-TR" dirty="0" smtClean="0"/>
              <a:t>    Erkeklerde; </a:t>
            </a:r>
            <a:r>
              <a:rPr lang="tr-TR" dirty="0" err="1"/>
              <a:t>skrotum</a:t>
            </a:r>
            <a:r>
              <a:rPr lang="tr-TR" dirty="0"/>
              <a:t>, penis, </a:t>
            </a:r>
            <a:r>
              <a:rPr lang="tr-TR" dirty="0" err="1"/>
              <a:t>perianal</a:t>
            </a:r>
            <a:r>
              <a:rPr lang="tr-TR" dirty="0"/>
              <a:t> bölgede görülebilir.</a:t>
            </a:r>
          </a:p>
          <a:p>
            <a:endParaRPr lang="tr-TR" dirty="0" smtClean="0"/>
          </a:p>
          <a:p>
            <a:r>
              <a:rPr lang="tr-TR" dirty="0" smtClean="0"/>
              <a:t>Lezyonlar genelde ağrısızdır</a:t>
            </a:r>
            <a:r>
              <a:rPr lang="en-US" dirty="0" smtClean="0"/>
              <a:t>,</a:t>
            </a:r>
            <a:r>
              <a:rPr lang="tr-TR" dirty="0" smtClean="0"/>
              <a:t> fakat baz</a:t>
            </a:r>
            <a:r>
              <a:rPr lang="en-US" dirty="0" smtClean="0"/>
              <a:t>e</a:t>
            </a:r>
            <a:r>
              <a:rPr lang="tr-TR" dirty="0" smtClean="0"/>
              <a:t>n ağrı, kaşıntı, kanama olabilir.</a:t>
            </a:r>
          </a:p>
          <a:p>
            <a:endParaRPr lang="tr-TR" dirty="0" smtClean="0"/>
          </a:p>
          <a:p>
            <a:r>
              <a:rPr lang="tr-TR" dirty="0" smtClean="0"/>
              <a:t>Oral </a:t>
            </a:r>
            <a:r>
              <a:rPr lang="tr-TR" dirty="0" err="1" smtClean="0"/>
              <a:t>se</a:t>
            </a:r>
            <a:r>
              <a:rPr lang="en-US" dirty="0" err="1" smtClean="0"/>
              <a:t>ks</a:t>
            </a:r>
            <a:r>
              <a:rPr lang="tr-TR" dirty="0" smtClean="0"/>
              <a:t> yapanlarda ağızda, boğazda ve solunum yolunda görülebilir.</a:t>
            </a:r>
          </a:p>
          <a:p>
            <a:endParaRPr lang="tr-TR" dirty="0" smtClean="0"/>
          </a:p>
          <a:p>
            <a:endParaRPr lang="tr-TR" dirty="0"/>
          </a:p>
        </p:txBody>
      </p:sp>
    </p:spTree>
    <p:extLst>
      <p:ext uri="{BB962C8B-B14F-4D97-AF65-F5344CB8AC3E}">
        <p14:creationId xmlns:p14="http://schemas.microsoft.com/office/powerpoint/2010/main" val="16943587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img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5506"/>
            <a:ext cx="415490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erianal W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008" y="135506"/>
            <a:ext cx="414629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erianal W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356992"/>
            <a:ext cx="4154902" cy="2996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PV Penile Warts"/>
          <p:cNvPicPr>
            <a:picLocks noChangeAspect="1" noChangeArrowheads="1"/>
          </p:cNvPicPr>
          <p:nvPr/>
        </p:nvPicPr>
        <p:blipFill>
          <a:blip r:embed="rId6">
            <a:extLst>
              <a:ext uri="{28A0092B-C50C-407E-A947-70E740481C1C}">
                <a14:useLocalDpi xmlns:a14="http://schemas.microsoft.com/office/drawing/2010/main" val="0"/>
              </a:ext>
            </a:extLst>
          </a:blip>
          <a:srcRect t="10400"/>
          <a:stretch>
            <a:fillRect/>
          </a:stretch>
        </p:blipFill>
        <p:spPr bwMode="auto">
          <a:xfrm>
            <a:off x="6168008" y="3356993"/>
            <a:ext cx="4118992" cy="299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991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b="1" dirty="0" smtClean="0">
                <a:solidFill>
                  <a:srgbClr val="FF0000"/>
                </a:solidFill>
              </a:rPr>
              <a:t>Siğillerin Tanısı</a:t>
            </a:r>
            <a:endParaRPr lang="tr-TR" b="1" dirty="0">
              <a:solidFill>
                <a:srgbClr val="FF0000"/>
              </a:solidFill>
            </a:endParaRPr>
          </a:p>
        </p:txBody>
      </p:sp>
      <p:pic>
        <p:nvPicPr>
          <p:cNvPr id="4" name="İçerik Yer Tutucusu 3"/>
          <p:cNvPicPr>
            <a:picLocks noGrp="1" noChangeAspect="1"/>
          </p:cNvPicPr>
          <p:nvPr>
            <p:ph sz="half" idx="1"/>
          </p:nvPr>
        </p:nvPicPr>
        <p:blipFill>
          <a:blip r:embed="rId2"/>
          <a:stretch>
            <a:fillRect/>
          </a:stretch>
        </p:blipFill>
        <p:spPr>
          <a:xfrm>
            <a:off x="455969" y="2475681"/>
            <a:ext cx="4128731" cy="3701281"/>
          </a:xfrm>
          <a:prstGeom prst="rect">
            <a:avLst/>
          </a:prstGeom>
        </p:spPr>
      </p:pic>
      <p:sp>
        <p:nvSpPr>
          <p:cNvPr id="6" name="İçerik Yer Tutucusu 5"/>
          <p:cNvSpPr>
            <a:spLocks noGrp="1"/>
          </p:cNvSpPr>
          <p:nvPr>
            <p:ph sz="half" idx="2"/>
          </p:nvPr>
        </p:nvSpPr>
        <p:spPr>
          <a:xfrm>
            <a:off x="5168900" y="1027906"/>
            <a:ext cx="6324600" cy="5516563"/>
          </a:xfrm>
        </p:spPr>
        <p:txBody>
          <a:bodyPr>
            <a:normAutofit lnSpcReduction="10000"/>
          </a:bodyPr>
          <a:lstStyle/>
          <a:p>
            <a:r>
              <a:rPr lang="tr-TR" dirty="0"/>
              <a:t>Siğiller çıplak gözle görülerek tanısı konabilir.</a:t>
            </a:r>
          </a:p>
          <a:p>
            <a:r>
              <a:rPr lang="tr-TR" dirty="0" err="1"/>
              <a:t>Üretra</a:t>
            </a:r>
            <a:r>
              <a:rPr lang="tr-TR" dirty="0"/>
              <a:t> veya rektumda endoskop kullanılır.</a:t>
            </a:r>
          </a:p>
          <a:p>
            <a:r>
              <a:rPr lang="tr-TR" dirty="0"/>
              <a:t>Siğiller </a:t>
            </a:r>
            <a:r>
              <a:rPr lang="tr-TR" dirty="0" err="1"/>
              <a:t>flat</a:t>
            </a:r>
            <a:r>
              <a:rPr lang="tr-TR" dirty="0"/>
              <a:t> olduğunda</a:t>
            </a:r>
            <a:r>
              <a:rPr lang="en-US" dirty="0"/>
              <a:t> </a:t>
            </a:r>
            <a:r>
              <a:rPr lang="tr-TR" dirty="0"/>
              <a:t>(</a:t>
            </a:r>
            <a:r>
              <a:rPr lang="tr-TR" dirty="0" err="1"/>
              <a:t>condyloma</a:t>
            </a:r>
            <a:r>
              <a:rPr lang="tr-TR" dirty="0"/>
              <a:t> </a:t>
            </a:r>
            <a:r>
              <a:rPr lang="tr-TR" dirty="0" err="1"/>
              <a:t>planum</a:t>
            </a:r>
            <a:r>
              <a:rPr lang="tr-TR" dirty="0"/>
              <a:t>)      % 3-5 asetik asit görülmesini kolaylaştırır.</a:t>
            </a:r>
          </a:p>
          <a:p>
            <a:r>
              <a:rPr lang="tr-TR" dirty="0"/>
              <a:t>Özellikle </a:t>
            </a:r>
            <a:r>
              <a:rPr lang="tr-TR" dirty="0" err="1"/>
              <a:t>vajen</a:t>
            </a:r>
            <a:r>
              <a:rPr lang="tr-TR" dirty="0"/>
              <a:t> ve </a:t>
            </a:r>
            <a:r>
              <a:rPr lang="tr-TR" dirty="0" err="1"/>
              <a:t>serviksteki</a:t>
            </a:r>
            <a:r>
              <a:rPr lang="tr-TR" dirty="0"/>
              <a:t> </a:t>
            </a:r>
            <a:r>
              <a:rPr lang="tr-TR" dirty="0" err="1"/>
              <a:t>flat</a:t>
            </a:r>
            <a:r>
              <a:rPr lang="tr-TR" dirty="0"/>
              <a:t> lezyonlar </a:t>
            </a:r>
            <a:r>
              <a:rPr lang="tr-TR" dirty="0" err="1"/>
              <a:t>kolposkopla</a:t>
            </a:r>
            <a:r>
              <a:rPr lang="tr-TR" dirty="0"/>
              <a:t> ve asetik asit ile görülebilir.</a:t>
            </a:r>
          </a:p>
          <a:p>
            <a:r>
              <a:rPr lang="tr-TR" dirty="0"/>
              <a:t>HPV DNA test tanıda kullanılabilir, özellikle yüksek riskli HPV</a:t>
            </a:r>
            <a:r>
              <a:rPr lang="en-US" dirty="0"/>
              <a:t>’</a:t>
            </a:r>
            <a:r>
              <a:rPr lang="tr-TR" dirty="0" err="1"/>
              <a:t>leri</a:t>
            </a:r>
            <a:r>
              <a:rPr lang="tr-TR" dirty="0"/>
              <a:t> ayırt etmek için önemlidir.</a:t>
            </a:r>
          </a:p>
        </p:txBody>
      </p:sp>
    </p:spTree>
    <p:extLst>
      <p:ext uri="{BB962C8B-B14F-4D97-AF65-F5344CB8AC3E}">
        <p14:creationId xmlns:p14="http://schemas.microsoft.com/office/powerpoint/2010/main" val="24082299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a:lstStyle/>
          <a:p>
            <a:r>
              <a:rPr lang="tr-TR" dirty="0" smtClean="0"/>
              <a:t>Siğillerin Tedavisi</a:t>
            </a:r>
            <a:endParaRPr lang="tr-TR" dirty="0"/>
          </a:p>
        </p:txBody>
      </p:sp>
      <p:sp>
        <p:nvSpPr>
          <p:cNvPr id="3" name="İçerik Yer Tutucusu 2"/>
          <p:cNvSpPr>
            <a:spLocks noGrp="1"/>
          </p:cNvSpPr>
          <p:nvPr>
            <p:ph idx="1"/>
          </p:nvPr>
        </p:nvSpPr>
        <p:spPr/>
        <p:txBody>
          <a:bodyPr>
            <a:normAutofit/>
          </a:bodyPr>
          <a:lstStyle/>
          <a:p>
            <a:r>
              <a:rPr lang="tr-TR" dirty="0" smtClean="0"/>
              <a:t>Siğillerin tedavisindeki </a:t>
            </a:r>
            <a:r>
              <a:rPr lang="tr-TR" dirty="0" err="1" smtClean="0"/>
              <a:t>primer</a:t>
            </a:r>
            <a:r>
              <a:rPr lang="tr-TR" dirty="0" smtClean="0"/>
              <a:t> amaç görülen </a:t>
            </a:r>
            <a:r>
              <a:rPr lang="tr-TR" dirty="0" err="1" smtClean="0"/>
              <a:t>semptomatik</a:t>
            </a:r>
            <a:r>
              <a:rPr lang="tr-TR" dirty="0" smtClean="0"/>
              <a:t>  siğillerin yok edilmesidir</a:t>
            </a:r>
            <a:r>
              <a:rPr lang="en-US" dirty="0" smtClean="0"/>
              <a:t>. </a:t>
            </a:r>
            <a:r>
              <a:rPr lang="tr-TR" dirty="0" smtClean="0"/>
              <a:t>HPV </a:t>
            </a:r>
            <a:r>
              <a:rPr lang="tr-TR" dirty="0" err="1" smtClean="0"/>
              <a:t>virusunu</a:t>
            </a:r>
            <a:r>
              <a:rPr lang="tr-TR" dirty="0" smtClean="0"/>
              <a:t> yok ederek enfeksiyonu </a:t>
            </a:r>
            <a:r>
              <a:rPr lang="tr-TR" dirty="0" err="1" smtClean="0"/>
              <a:t>eradike</a:t>
            </a:r>
            <a:r>
              <a:rPr lang="tr-TR" dirty="0" smtClean="0"/>
              <a:t> edemeyiz.</a:t>
            </a:r>
            <a:endParaRPr lang="en-US" dirty="0" smtClean="0"/>
          </a:p>
          <a:p>
            <a:endParaRPr lang="tr-TR" dirty="0" smtClean="0"/>
          </a:p>
          <a:p>
            <a:r>
              <a:rPr lang="tr-TR" dirty="0" smtClean="0"/>
              <a:t>Semptomların </a:t>
            </a:r>
            <a:r>
              <a:rPr lang="tr-TR" dirty="0"/>
              <a:t>giderilmesi, uzun dönem sekellerin </a:t>
            </a:r>
            <a:r>
              <a:rPr lang="tr-TR" dirty="0" smtClean="0"/>
              <a:t>engellenmesi</a:t>
            </a:r>
            <a:r>
              <a:rPr lang="en-US" dirty="0" smtClean="0"/>
              <a:t> </a:t>
            </a:r>
            <a:r>
              <a:rPr lang="en-US" dirty="0" err="1" smtClean="0"/>
              <a:t>ve</a:t>
            </a:r>
            <a:r>
              <a:rPr lang="en-US" dirty="0" smtClean="0"/>
              <a:t> </a:t>
            </a:r>
            <a:r>
              <a:rPr lang="tr-TR" dirty="0" smtClean="0"/>
              <a:t>bulaştırıcılığın engellenmesi amaçlanır.</a:t>
            </a:r>
            <a:endParaRPr lang="tr-TR" dirty="0"/>
          </a:p>
          <a:p>
            <a:endParaRPr lang="tr-TR" dirty="0" smtClean="0"/>
          </a:p>
          <a:p>
            <a:r>
              <a:rPr lang="tr-TR" dirty="0" smtClean="0"/>
              <a:t>Siğilin genişliği, </a:t>
            </a:r>
            <a:r>
              <a:rPr lang="tr-TR" dirty="0" err="1" smtClean="0"/>
              <a:t>lokasyonu</a:t>
            </a:r>
            <a:r>
              <a:rPr lang="tr-TR" dirty="0" smtClean="0"/>
              <a:t>, sayısı,</a:t>
            </a:r>
            <a:r>
              <a:rPr lang="en-US" dirty="0" smtClean="0"/>
              <a:t> </a:t>
            </a:r>
            <a:r>
              <a:rPr lang="tr-TR" dirty="0" smtClean="0"/>
              <a:t>hastanın tercihi, maliyet ve tedavinin yan etkilerine göre tedavi şekli belirlenir.</a:t>
            </a:r>
          </a:p>
          <a:p>
            <a:endParaRPr lang="tr-TR" dirty="0" smtClean="0"/>
          </a:p>
        </p:txBody>
      </p:sp>
    </p:spTree>
    <p:extLst>
      <p:ext uri="{BB962C8B-B14F-4D97-AF65-F5344CB8AC3E}">
        <p14:creationId xmlns:p14="http://schemas.microsoft.com/office/powerpoint/2010/main" val="24987416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a:lstStyle/>
          <a:p>
            <a:r>
              <a:rPr lang="tr-TR" dirty="0" smtClean="0"/>
              <a:t>Tedavi Seçenekleri</a:t>
            </a:r>
            <a:endParaRPr lang="tr-TR" dirty="0"/>
          </a:p>
        </p:txBody>
      </p:sp>
      <p:sp>
        <p:nvSpPr>
          <p:cNvPr id="4" name="Metin Yer Tutucusu 3"/>
          <p:cNvSpPr>
            <a:spLocks noGrp="1"/>
          </p:cNvSpPr>
          <p:nvPr>
            <p:ph type="body" idx="1"/>
          </p:nvPr>
        </p:nvSpPr>
        <p:spPr>
          <a:xfrm>
            <a:off x="1775520" y="1556792"/>
            <a:ext cx="4173860" cy="639762"/>
          </a:xfrm>
        </p:spPr>
        <p:txBody>
          <a:bodyPr>
            <a:noAutofit/>
          </a:bodyPr>
          <a:lstStyle/>
          <a:p>
            <a:r>
              <a:rPr lang="tr-TR" sz="2000" dirty="0"/>
              <a:t>Hasta tarafından uygulanabilenler</a:t>
            </a:r>
          </a:p>
        </p:txBody>
      </p:sp>
      <p:sp>
        <p:nvSpPr>
          <p:cNvPr id="3" name="İçerik Yer Tutucusu 2"/>
          <p:cNvSpPr>
            <a:spLocks noGrp="1"/>
          </p:cNvSpPr>
          <p:nvPr>
            <p:ph sz="half" idx="2"/>
          </p:nvPr>
        </p:nvSpPr>
        <p:spPr/>
        <p:txBody>
          <a:bodyPr>
            <a:normAutofit/>
          </a:bodyPr>
          <a:lstStyle/>
          <a:p>
            <a:endParaRPr lang="tr-TR" sz="1400" dirty="0"/>
          </a:p>
          <a:p>
            <a:r>
              <a:rPr lang="tr-TR" dirty="0" err="1"/>
              <a:t>Imiquimod</a:t>
            </a:r>
            <a:r>
              <a:rPr lang="tr-TR" dirty="0"/>
              <a:t> (</a:t>
            </a:r>
            <a:r>
              <a:rPr lang="tr-TR" dirty="0" err="1"/>
              <a:t>Aldara</a:t>
            </a:r>
            <a:r>
              <a:rPr lang="tr-TR" dirty="0"/>
              <a:t>) krem</a:t>
            </a:r>
          </a:p>
          <a:p>
            <a:r>
              <a:rPr lang="tr-TR" dirty="0" err="1"/>
              <a:t>Podophyllotoxin</a:t>
            </a:r>
            <a:r>
              <a:rPr lang="tr-TR" dirty="0"/>
              <a:t> %0.5 </a:t>
            </a:r>
            <a:r>
              <a:rPr lang="tr-TR" dirty="0" err="1"/>
              <a:t>solusyon</a:t>
            </a:r>
            <a:r>
              <a:rPr lang="tr-TR" dirty="0"/>
              <a:t> veya jel</a:t>
            </a:r>
          </a:p>
          <a:p>
            <a:endParaRPr lang="tr-TR" dirty="0"/>
          </a:p>
          <a:p>
            <a:endParaRPr lang="tr-TR" dirty="0"/>
          </a:p>
        </p:txBody>
      </p:sp>
      <p:sp>
        <p:nvSpPr>
          <p:cNvPr id="5" name="Metin Yer Tutucusu 4"/>
          <p:cNvSpPr>
            <a:spLocks noGrp="1"/>
          </p:cNvSpPr>
          <p:nvPr>
            <p:ph type="body" sz="quarter" idx="3"/>
          </p:nvPr>
        </p:nvSpPr>
        <p:spPr/>
        <p:txBody>
          <a:bodyPr>
            <a:normAutofit/>
          </a:bodyPr>
          <a:lstStyle/>
          <a:p>
            <a:r>
              <a:rPr lang="tr-TR" sz="2000" dirty="0" err="1"/>
              <a:t>Klinisyen</a:t>
            </a:r>
            <a:r>
              <a:rPr lang="tr-TR" sz="2000" dirty="0"/>
              <a:t> tarafından uygulananlar</a:t>
            </a:r>
          </a:p>
        </p:txBody>
      </p:sp>
      <p:sp>
        <p:nvSpPr>
          <p:cNvPr id="6" name="İçerik Yer Tutucusu 5"/>
          <p:cNvSpPr>
            <a:spLocks noGrp="1"/>
          </p:cNvSpPr>
          <p:nvPr>
            <p:ph sz="quarter" idx="4"/>
          </p:nvPr>
        </p:nvSpPr>
        <p:spPr/>
        <p:txBody>
          <a:bodyPr>
            <a:normAutofit fontScale="77500" lnSpcReduction="20000"/>
          </a:bodyPr>
          <a:lstStyle/>
          <a:p>
            <a:r>
              <a:rPr lang="tr-TR" dirty="0" err="1" smtClean="0"/>
              <a:t>Cryotherapy</a:t>
            </a:r>
            <a:endParaRPr lang="tr-TR" dirty="0" smtClean="0"/>
          </a:p>
          <a:p>
            <a:r>
              <a:rPr lang="tr-TR" dirty="0" smtClean="0"/>
              <a:t>TCA</a:t>
            </a:r>
            <a:endParaRPr lang="tr-TR" dirty="0"/>
          </a:p>
          <a:p>
            <a:r>
              <a:rPr lang="tr-TR" dirty="0" err="1"/>
              <a:t>Electrosurgery</a:t>
            </a:r>
            <a:endParaRPr lang="tr-TR" dirty="0"/>
          </a:p>
          <a:p>
            <a:r>
              <a:rPr lang="tr-TR" dirty="0" err="1"/>
              <a:t>Surgical</a:t>
            </a:r>
            <a:r>
              <a:rPr lang="tr-TR" dirty="0"/>
              <a:t> </a:t>
            </a:r>
            <a:r>
              <a:rPr lang="tr-TR" dirty="0" err="1"/>
              <a:t>excision</a:t>
            </a:r>
            <a:endParaRPr lang="tr-TR" dirty="0"/>
          </a:p>
          <a:p>
            <a:r>
              <a:rPr lang="tr-TR" dirty="0" err="1"/>
              <a:t>Laser</a:t>
            </a:r>
            <a:r>
              <a:rPr lang="tr-TR" dirty="0"/>
              <a:t> </a:t>
            </a:r>
            <a:r>
              <a:rPr lang="tr-TR" dirty="0" err="1" smtClean="0"/>
              <a:t>surgery</a:t>
            </a:r>
            <a:endParaRPr lang="tr-TR" dirty="0" smtClean="0"/>
          </a:p>
          <a:p>
            <a:pPr marL="0" indent="0">
              <a:buNone/>
            </a:pPr>
            <a:r>
              <a:rPr lang="tr-TR" b="1" dirty="0" smtClean="0"/>
              <a:t>Alternatif Tedaviler:</a:t>
            </a:r>
          </a:p>
          <a:p>
            <a:r>
              <a:rPr lang="tr-TR" dirty="0" err="1" smtClean="0"/>
              <a:t>Podophyllin</a:t>
            </a:r>
            <a:r>
              <a:rPr lang="tr-TR" dirty="0" smtClean="0"/>
              <a:t> %25</a:t>
            </a:r>
          </a:p>
          <a:p>
            <a:r>
              <a:rPr lang="tr-TR" dirty="0" err="1" smtClean="0"/>
              <a:t>Sinecatechins</a:t>
            </a:r>
            <a:endParaRPr lang="tr-TR" dirty="0" smtClean="0"/>
          </a:p>
          <a:p>
            <a:r>
              <a:rPr lang="tr-TR" dirty="0" err="1" smtClean="0"/>
              <a:t>Fluorauracil</a:t>
            </a:r>
            <a:endParaRPr lang="tr-TR" dirty="0" smtClean="0"/>
          </a:p>
          <a:p>
            <a:r>
              <a:rPr lang="tr-TR" dirty="0" smtClean="0"/>
              <a:t>İnterferon</a:t>
            </a:r>
            <a:endParaRPr lang="tr-TR" dirty="0"/>
          </a:p>
        </p:txBody>
      </p:sp>
      <p:sp>
        <p:nvSpPr>
          <p:cNvPr id="7" name="Dikdörtgen 6"/>
          <p:cNvSpPr/>
          <p:nvPr/>
        </p:nvSpPr>
        <p:spPr>
          <a:xfrm>
            <a:off x="3071664" y="6021289"/>
            <a:ext cx="5112568" cy="527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err="1">
                <a:solidFill>
                  <a:srgbClr val="FF0000"/>
                </a:solidFill>
              </a:rPr>
              <a:t>Catharine</a:t>
            </a:r>
            <a:r>
              <a:rPr lang="tr-TR" b="1" i="1" dirty="0">
                <a:solidFill>
                  <a:srgbClr val="FF0000"/>
                </a:solidFill>
              </a:rPr>
              <a:t> C</a:t>
            </a:r>
            <a:r>
              <a:rPr lang="en-US" b="1" i="1" dirty="0">
                <a:solidFill>
                  <a:srgbClr val="FF0000"/>
                </a:solidFill>
              </a:rPr>
              <a:t>L</a:t>
            </a:r>
            <a:r>
              <a:rPr lang="tr-TR" b="1" i="1" dirty="0">
                <a:solidFill>
                  <a:srgbClr val="FF0000"/>
                </a:solidFill>
              </a:rPr>
              <a:t>. Can </a:t>
            </a:r>
            <a:r>
              <a:rPr lang="en-US" b="1" i="1" dirty="0" err="1">
                <a:solidFill>
                  <a:srgbClr val="FF0000"/>
                </a:solidFill>
              </a:rPr>
              <a:t>F</a:t>
            </a:r>
            <a:r>
              <a:rPr lang="tr-TR" b="1" i="1" dirty="0" err="1">
                <a:solidFill>
                  <a:srgbClr val="FF0000"/>
                </a:solidFill>
              </a:rPr>
              <a:t>am</a:t>
            </a:r>
            <a:r>
              <a:rPr lang="tr-TR" b="1" i="1" dirty="0">
                <a:solidFill>
                  <a:srgbClr val="FF0000"/>
                </a:solidFill>
              </a:rPr>
              <a:t> </a:t>
            </a:r>
            <a:r>
              <a:rPr lang="tr-TR" b="1" i="1" dirty="0" err="1">
                <a:solidFill>
                  <a:srgbClr val="FF0000"/>
                </a:solidFill>
              </a:rPr>
              <a:t>Physician</a:t>
            </a:r>
            <a:r>
              <a:rPr lang="tr-TR" b="1" i="1" dirty="0">
                <a:solidFill>
                  <a:srgbClr val="FF0000"/>
                </a:solidFill>
              </a:rPr>
              <a:t> 2013;731</a:t>
            </a:r>
          </a:p>
        </p:txBody>
      </p:sp>
    </p:spTree>
    <p:extLst>
      <p:ext uri="{BB962C8B-B14F-4D97-AF65-F5344CB8AC3E}">
        <p14:creationId xmlns:p14="http://schemas.microsoft.com/office/powerpoint/2010/main" val="14614365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type="body" idx="1"/>
          </p:nvPr>
        </p:nvPicPr>
        <p:blipFill>
          <a:blip r:embed="rId3"/>
          <a:srcRect/>
          <a:stretch>
            <a:fillRect/>
          </a:stretch>
        </p:blipFill>
        <p:spPr>
          <a:xfrm>
            <a:off x="4970087" y="2551878"/>
            <a:ext cx="7221912" cy="4306121"/>
          </a:xfrm>
        </p:spPr>
      </p:pic>
      <p:pic>
        <p:nvPicPr>
          <p:cNvPr id="2" name="Picture 1"/>
          <p:cNvPicPr>
            <a:picLocks noChangeAspect="1"/>
          </p:cNvPicPr>
          <p:nvPr/>
        </p:nvPicPr>
        <p:blipFill>
          <a:blip r:embed="rId4"/>
          <a:stretch>
            <a:fillRect/>
          </a:stretch>
        </p:blipFill>
        <p:spPr>
          <a:xfrm>
            <a:off x="0" y="109829"/>
            <a:ext cx="8255000" cy="3771900"/>
          </a:xfrm>
          <a:prstGeom prst="rect">
            <a:avLst/>
          </a:prstGeom>
        </p:spPr>
      </p:pic>
    </p:spTree>
    <p:extLst>
      <p:ext uri="{BB962C8B-B14F-4D97-AF65-F5344CB8AC3E}">
        <p14:creationId xmlns:p14="http://schemas.microsoft.com/office/powerpoint/2010/main" val="27116574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381092" y="285729"/>
            <a:ext cx="8229600" cy="1139825"/>
          </a:xfrm>
        </p:spPr>
        <p:txBody>
          <a:bodyPr/>
          <a:lstStyle/>
          <a:p>
            <a:pPr eaLnBrk="1" hangingPunct="1"/>
            <a:r>
              <a:rPr lang="tr-TR" sz="3400" b="1" dirty="0" err="1"/>
              <a:t>Serviks</a:t>
            </a:r>
            <a:r>
              <a:rPr lang="tr-TR" sz="3400" b="1" dirty="0"/>
              <a:t> Kanseri Nedir ?</a:t>
            </a:r>
          </a:p>
        </p:txBody>
      </p:sp>
      <p:sp>
        <p:nvSpPr>
          <p:cNvPr id="5123" name="Rectangle 3"/>
          <p:cNvSpPr>
            <a:spLocks noGrp="1" noChangeArrowheads="1"/>
          </p:cNvSpPr>
          <p:nvPr>
            <p:ph type="body" idx="4294967295"/>
          </p:nvPr>
        </p:nvSpPr>
        <p:spPr>
          <a:xfrm>
            <a:off x="1524000" y="1600201"/>
            <a:ext cx="8229600" cy="4530725"/>
          </a:xfrm>
        </p:spPr>
        <p:txBody>
          <a:bodyPr/>
          <a:lstStyle/>
          <a:p>
            <a:pPr eaLnBrk="1" hangingPunct="1">
              <a:lnSpc>
                <a:spcPct val="90000"/>
              </a:lnSpc>
            </a:pPr>
            <a:r>
              <a:rPr lang="tr-TR" sz="2600"/>
              <a:t>Kadın üreme kanalının bir </a:t>
            </a:r>
          </a:p>
          <a:p>
            <a:pPr eaLnBrk="1" hangingPunct="1">
              <a:lnSpc>
                <a:spcPct val="90000"/>
              </a:lnSpc>
              <a:buFont typeface="Wingdings" pitchFamily="2" charset="2"/>
              <a:buNone/>
            </a:pPr>
            <a:r>
              <a:rPr lang="tr-TR" sz="2600"/>
              <a:t>   kanseridir (Rahim ağzı kanseri)</a:t>
            </a:r>
          </a:p>
          <a:p>
            <a:pPr eaLnBrk="1" hangingPunct="1">
              <a:lnSpc>
                <a:spcPct val="90000"/>
              </a:lnSpc>
            </a:pPr>
            <a:endParaRPr lang="tr-TR" sz="2600"/>
          </a:p>
          <a:p>
            <a:pPr eaLnBrk="1" hangingPunct="1">
              <a:lnSpc>
                <a:spcPct val="90000"/>
              </a:lnSpc>
            </a:pPr>
            <a:r>
              <a:rPr lang="tr-TR" sz="2600"/>
              <a:t>Pap test taraması yapılamayan ülkelerde kanserden ölümlerin en sık nedenidir</a:t>
            </a:r>
          </a:p>
          <a:p>
            <a:pPr eaLnBrk="1" hangingPunct="1">
              <a:lnSpc>
                <a:spcPct val="90000"/>
              </a:lnSpc>
            </a:pPr>
            <a:endParaRPr lang="tr-TR" sz="2600"/>
          </a:p>
          <a:p>
            <a:pPr eaLnBrk="1" hangingPunct="1">
              <a:lnSpc>
                <a:spcPct val="90000"/>
              </a:lnSpc>
            </a:pPr>
            <a:r>
              <a:rPr lang="tr-TR" sz="2600"/>
              <a:t>Dünyada her yıl 500.000 kadın bu hastalıktan ölmektedir</a:t>
            </a:r>
          </a:p>
          <a:p>
            <a:pPr lvl="1" eaLnBrk="1" hangingPunct="1">
              <a:lnSpc>
                <a:spcPct val="90000"/>
              </a:lnSpc>
            </a:pPr>
            <a:r>
              <a:rPr lang="tr-TR" sz="2200"/>
              <a:t>%80’i gelişmemiş ülkelerde</a:t>
            </a:r>
          </a:p>
          <a:p>
            <a:pPr lvl="1" eaLnBrk="1" hangingPunct="1">
              <a:lnSpc>
                <a:spcPct val="90000"/>
              </a:lnSpc>
            </a:pPr>
            <a:r>
              <a:rPr lang="tr-TR" sz="2200"/>
              <a:t>Halbuki çoğu önlenebilir</a:t>
            </a:r>
          </a:p>
        </p:txBody>
      </p:sp>
      <p:pic>
        <p:nvPicPr>
          <p:cNvPr id="5124" name="Picture 4" descr="ca2"/>
          <p:cNvPicPr>
            <a:picLocks noChangeAspect="1" noChangeArrowheads="1"/>
          </p:cNvPicPr>
          <p:nvPr/>
        </p:nvPicPr>
        <p:blipFill>
          <a:blip r:embed="rId3"/>
          <a:srcRect/>
          <a:stretch>
            <a:fillRect/>
          </a:stretch>
        </p:blipFill>
        <p:spPr bwMode="auto">
          <a:xfrm>
            <a:off x="7354888" y="1"/>
            <a:ext cx="3313112" cy="2447925"/>
          </a:xfrm>
          <a:prstGeom prst="rect">
            <a:avLst/>
          </a:prstGeom>
          <a:noFill/>
          <a:ln w="9525">
            <a:noFill/>
            <a:miter lim="800000"/>
            <a:headEnd/>
            <a:tailEnd/>
          </a:ln>
        </p:spPr>
      </p:pic>
    </p:spTree>
    <p:extLst>
      <p:ext uri="{BB962C8B-B14F-4D97-AF65-F5344CB8AC3E}">
        <p14:creationId xmlns:p14="http://schemas.microsoft.com/office/powerpoint/2010/main" val="299092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3878" y="208326"/>
            <a:ext cx="10515600" cy="1325563"/>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lstStyle/>
          <a:p>
            <a:r>
              <a:rPr lang="tr-TR" b="1" dirty="0" smtClean="0"/>
              <a:t>Kadın </a:t>
            </a:r>
            <a:r>
              <a:rPr lang="tr-TR" b="1" dirty="0" err="1" smtClean="0"/>
              <a:t>Genital</a:t>
            </a:r>
            <a:r>
              <a:rPr lang="tr-TR" b="1" dirty="0" smtClean="0"/>
              <a:t> Organları</a:t>
            </a:r>
            <a:endParaRPr lang="tr-TR" b="1" dirty="0"/>
          </a:p>
        </p:txBody>
      </p:sp>
      <p:sp>
        <p:nvSpPr>
          <p:cNvPr id="5" name="AutoShape 2" descr="data:image/jpeg;base64,/9j/4AAQSkZJRgABAQAAAQABAAD/2wCEAAkGBxQTEhQUEhQVFRQVFBUYGBcVFhcUGBcXFRcXGR8WFRYYHSggGBolHBgXIjEhJSkrLi4vGB8zODMsNyotLiwBCgoKDg0OGxAQGiwkICU0LC0sLCwsLCwsLCwsLC4sLCwsLCwsLCwsLCwsLCwsLDQsLCwsLCwsLCwsLCwsLCwsLP/AABEIAMkA+wMBIgACEQEDEQH/xAAcAAABBQEBAQAAAAAAAAAAAAAAAQQFBgcDAgj/xABHEAACAQMCAwUEBggCCQQDAAABAgMABBESIQUGMRMiQVFhMnGBkQcUI0KhsTNSYnKSweHwFYIkU1RzorPR0tNDsrTCF2Oj/8QAGgEBAAMBAQEAAAAAAAAAAAAAAAECBAMFBv/EAC8RAAICAQMBBgQGAwAAAAAAAAABAhEDEiExBAUTIjJBUWFxofAUQsHR4fEjgbH/2gAMAwEAAhEDEQA/ANxooooAooooAooooAooooAooooAoopDQBWQ8rc/3txNbJrjlaWYrJAtrLGUgEjRtOLgtoIXAJwOp09a13NVuDku2SO2RO0U2kryQuGHaK0jMzAsRgqS5yCMdKiwQ3HvpA0fXIoo9M0FtPMjFo5FzCQNMiox0MdQbSTnBGQM17l55bSUaJ4ZUew1auzfUt4+kbK2FOxyMnHrT3/8fWmHGZgrpcRle0yBHctrdF1A4GvvZ656kjanlzyfbu7O2vLG1Jw3+xsWj8PMnPnSwRcfPxZ0RLOZu0uZ7aMh4gGlg1ZOCwITCkljvscA7ZsHK3HFvbWO5RGQSaxpbBIMcjRkZGx3Q7+VNrblO3RomXXmG4nuEy2ftLjVrztuO+cCn3AeDx2kCwQ6uzQuRqOo/aOznJ/eY0sEhRmkoqALmjNJWdfSh9Ya74dDbiZu0W8LRw3TWevQsJBMoBHdyTgjz86kGi0uazTmfmi44fDBHFjtIoIZJops3LgSzJGddwXTozFQyq5bBJCgZMZw7jEy328krqvF+LLoMjkMkVmrrFgk90NuBjAJ2FAa9mjNZIn0jXYglkJtZGPDlvUMatiFjMsZglGs6zhuuVIKnardybzFNcz3sEphf6s0GiaEERuLiLtNOCzZKYwSG3z0FAW3NLmsi5W5knH+Hx3FwkiT3PE2kdi8bR/VQ7qGcS40530sMBSoxsCW9r9IN2sEWl7ZAnCRdkSiRmkdJ3i7JXaXUSyIBkljk53zQGy5orLuLc2v2l0x0o0c/CY4kMkq5E4SZlKh1DsNb9FGVXDAqMVqGaA9UUgpakBRRRQBRRRQBRRRQBRRRQBRRRQBSEUtFAU3muV2v7KEZ0mG9lwCwJkSJUXODg7StsR1qncJ48k8HBreC4JuYxL2wXJeLs7aVWaUMPByuNXXGRkVqt7wxJJYZSWDwFypXG4dSpRsg907HbByo36guUhUEsFUMepAAJ958aAxnhvNl1DY2KRz6+0tZ5GlJtgVkj0Yhd7hlTA1Fm3Mm48BU7dcy3xF6/aJF9W4ZBc9ksaSfbywSMV7Qk5RWXPjnC74yG0Y2kWMdmmM6saRjPnjHX1pnxS9iRJGDRhyu+SuSF8/MAZoTRQrznSdxdfVri3JhtLF1LtEqCWZj2idoe6rsMAau6CRnFdeG8ceZ+Fzds0jNeXVu5ZOx7hjcmORI3McjKY0w67HAIHWtAhjgIIUREEYIUKQRnOCB4ZNN7jgsTTW8veBtu17NFwseqUBS7IBuwGoA+GtvOhBJYoxSiloDya4SWiM6SMiGSPVocqCyBwA2hjuuQBnHXFOaMVFAj73gtvMwaaCGVgrKGkiRyFYEFQWBIBBII9TXqLg1urB1ghVg7SBljQMJHUKzggZDMoALdSBin1FSCt8c5ZtXgltlRLf64dLNDGiMzANJlsDc4Vtz5+tTdlYxxKViRIwWLEIoQFm6sQuMsfE1w4l+ktf9+3/AMeepCgIxuXrQ9ba3OZO1/Qx/pf9b09v9rrUeOS7X60s/Zx6VtlgWDs4+xUJMZg6pjZgxPSrHSZoBhc8DtpHMklvA8hCgu8SM5CkMAWIzgEAjyIFP9NGaM0AtFFFAFFFFAFFcriUIpZjgAEk1SLznGWVitqgCdBI2+fVV8qrKajyd8PTzzOoovlFZq/Erz/X7/ugD4b16g5ou4iDIRKud8gKcemOtclnXsa32Xlq00zSKKi+DcZjuEDIdyOnj/Y8fKpIGuydq0edKLi6fJ6oooqSAooqN43xeO2jLvv4Ko9p2/VUfz8KExi5OlyOr68SJS8jBVHiTj4DzPpVMv8AnSSQlbWPSP15Bk+9U8Pj8qjzHLdv2ty2FHsoD3UHkPM+vWu73EUWyLk5A8h/Ws08jfGx7PT9DCPnWqXt6IiL61nn/TSyP6FiB/CuBj4UyXlnQsjBD+imB2/WiddvnVik4o4wRgZPQDoKbTyuwYEsWKP7gSrYAHyrkueTbOMljaUUtvQq93wEqchWQjxCkY9M9a523Mt7akaJ3Kj7sn2i/wDFuPgRVvFywwFY5zufD45ppxK2jmB1jJzuR3SPUEfzzUxk0WyYta3SJPln6TY5SI7oCJzgBwcxk+ud0/EetaEjZGRXz1xrliRctCdeMnT0f5dG+Hyqx/Rjz52ZW1u2wmcRuxxoP6jE/d/I7VohOzyOq6NR3gq+H7GyUV5BpRXU80WiiucsoUEscADJJ2HzoBnxL9Ja/wC/b/489OLq7SMZkZVHmTj5edUXmnm0sUFrgvHP1O+zQzqWwAdskfMdMiq9cyTOQbick+WdB38AFy9cpZUtkb8HQTmrk6Rp6cftz0kHyb59KhOJ89RIdMSmRh8B8hk/gKq0fK8jKGjt/aGcsmD8nOfnipjhfJcrY7ZhGv6qgZ/DYfM1TXN8I0fhukx+KU7+A1k52u2PcjQDywo/NyakOEc95cR3MZjycBsYGfXemvNnLHYQGSBm7m5Bx0GevmD0/Gq/EwliD43wCfiNj+FVcpxe5pxdP0vUQ8CNiRsgEdCK9VFcsyFraInroFSlaU7Vngzjpk4+wtFFFSVKv9I07LZPpzvsSPXb8yKqfBYvsl8BgAeGAOp/vyq48/Wpks3Udf5+H/Fp+dUvg8heEaPa9pfh3h/MVmy+Y9vs5/4XXuXZeV4ymCSGI3I0Hf4qab3nKo0/ZN3v28AH07owPlT7lniwmiG/fXYjx2239f78al3lCjJOB5nauihBqzz5Z8+PI05OzMZrCWCU6NUbDqoJIPgGXGD8Qfj4U/teYp43Bk16fEE6lI9xGpT65I8/OrqzxS7HQ/ocH86iOJ8sJgtbqqMeqjuox89tg3rjfO9c+7kt4s1/jMeTw5of7Jex4rFL7DgnGcdD8j1+FPc1mceu1lWQxlQr95D1GfvLg46ZGRsRnxqev+eYQv2AaRz4BTt7/X0yPfV45VW5nzdFJSXdeJP1LBxXiQhTUQWY+yi9WPl6D1PSs+4lfoX7W8kj7T7seoAIP1VHU+/G9dl4Ze3zapHaKM57sZAbHk8p6e5Rt5ebo8spaAFIowGJBde84OCQXLDLdOufhVJty+Rp6eOPA6bWp/dFcvuZ48aiZHUA7JFIF6bDUyhR76ZQ812mRvIN+pQnY532Pl+dWHUzYYE7dTk423qO4rwKKdcGJEYrkPjSdskAaR6+PWuaSZ6ktUVsxjHzba7HtHB04P2bbZBznb0HTzog5xttsmT1xGdsn3+Ax86qF7wpoZGRsnB2bBAdfBlB/vrUhZcLUjLZ93vzvtR0isVOXqT9xzjbkAKkxGegUL93rk7e1t18z5Uic3W4DZSXc7ZQeQHg3nk1wTg0e+362D1PT8KbXnCQz9lGMkAl98HTt0Hid+njioW5eWNxXJJxcz2bNhndP8j+Zx0z4Y+dNeI2VneDKyxiQ/eGFfp/6iNjtBuN+vqae8P5bt13PfxnJbZSd1ICjfGcsD6inj8Ng0sOwhJ2BPZqc9NlyNjippIpU57Pf5jnknmCeyxb3up4B+jnGpwo8mPXR7wCPdWm2t2kihkdXU9CpBHzFZVZcrxyd2JVRseykhiJHmoDDI8Old15DulbKyMOuM6GI/zdT8a7RySrg8vqOlw661pM0u9vVjGWPuAGWJ8gBWcc9cdedhbxZU47wB7yA57zEbBj0A6gZPiK9Ly/xDca8ZGnWqDtMf7xnwKmuCcFgshlu/LnOB3iGPizHq3qf6mJSlJeyIxY8WF6r1P0SO/K/KMUUamRcuR47Y9POrHBw2FDlIo1PmqKD8wKh5uNv0AC+vU/j+dNf8clXcEMNtmGfxGMfjUrJCOxyyYuoyvVJ/UteKY8V4tFbprlcKPXx9wqp8Q+kZISVkt5VP3W2KPsPZPpmqPd3EnEJe1lbSg9hCRsPM4+9+XQeJMyzJLYnp+z5zl49kTfNPOH11exgRghPtHIz4bDr59dvHfaudrbmOHTt0Hzxgf3613tLNVwqrgdSenxPjipLh1t20qxqMqpy58t84/v0rhvJ7nspY+nhUVsty58Bg0W8S+SD8RmpChRgAUYraj5ictUnL3FooooVOVzEHUqfGsmkU2ty8Z2XWxT3Z3T3qfwKnxrXSaov0jcLyolXxyCf1JFViknxxoPoy/q1yyxtWb+gz93kp8Mq/GLeRNclvMyFh3gDgMfDPr6++pzlxV7BZAZZGcZJmbURp2OgL3VGRtjrsTVLgvTKgHeI8cKW0j9ZsdBuBn1q68GtTFbxhdUseXw4QqULHOmRRkjr7W493jmSk0er1Sgq3HqhtW4wD66j8NsD1Bp7bTFdOliGx4jGfRh0+FRcE2JFjOoknO42xnBwcY8fOvFqNccRZnOVQkAZJOAcavDNK9TNKKezJPitv8AWWRlcRyhSpDgtFKh30tjBUg7g9Rv1rpw3lxkOZ2iCD7kYbf96RznHoAK4iRssTjGMBerZ89qjBwa4u5O2t5lSHGkdpqlUlSwJRCcAdBkdcfGusHqe6s4STgtKnpiWjivMEUCHGk6duoVF9C38hvVXtYr68ftj9nCAx+0UgsMezFH1A6nWd/eKnuE8oojCS4c3Eo6alCxof2IhsPec1ZcV10t8mbvoYtse793+hmssZDMOq5GPLp4UrrhhuTgbHoBgU4vrfSCv+rZoz49PZPxQqfjTdyS2x6DPTbArPVHv4smuKkVrnW0DRLOBvGQrHPVWOOh6nOOnmc0w4S+UX4fD+81aby0SSN427wkUjcldiOvdBO1UjgZZJDG4OpCQQQVOw6kHcZ2PyqGti0GozouFrFsSPIn8DRwmA6Hc5HaOdRz1VQQAP8AMTuMHNdSdEBI3djhR5+n8vjTqziAVc/cGPHqBv7W/tZODnrtSJOWVuvvYTs+mo4yM5/Hf1rnKTp7rAZbHx866By2H6kjb30scDSTQoMA6snodv7/ADqGTq0q36foe+NfR3JOEkjnGpRlI3XCjVgnvqS2Tgb4PTpSw33ELJR2kT9mvU6u3j9+r20Hv2rSVGAMUjLnrWvQlwfN/i5PzpSXxK1acymWMMqAEgYZXV0yfdvkeRqIFzkkEgnO+4OD648akOK8vmKQzWq91v0kS7ZO+JEH6wzuB1FRAuU72UKHJ1BV+/4liPE+uDXDLqs29N3fMV+6HckSsDnxBByT028M0iD2ehwQCTtkegHj0pqLnVpUJq1bbavlvsPnUva8Dnk/SsIl6aV7zY9W91c1Bvg7TyRgt2UHnHgUsvZyoMxhjGFz7TyynSsajqQo3O3h8PFzwyew0dqFQuG0gNqbugZJ2wB3vOtmgtEVVUKMJ026EePv6/OoHnHlb68YcvoEbNqIGWKsOinoDkDrWh4rRnwdoaZ0/LuVXgcUlwwSP2R1bwB8Sa0LhPDFgTSo958zVOsOBvw++jMTFrWdtGkkko5GcHzGFO/wrQKY4Vzyc+v6l5a0+V7/ANhRRRXY84KKKKAQ1TPpLjna1m7LaNI9b+LPgnuJjcbDJPr8rpXFpk72WXu+1uO7tnveW3nUNWXhPRJSRS+RuTpLOd5GZSjQhRv3gxKswIxjYgjOavOKRSMZG4O+aXNQkkqGTJLJLVIjLjhCFmcageuAe7kb5A8M+OOtRHDeXMxRMJW3jTbA/VFWiTofcab2Hchj193TEmrJwBpUZyfSocIvktHNOPDI+Dl1MESMXz1BOAR5HxI9M4qYjjCgAAAAYAGwAHgBXquQuk069S6N+9qGnY49rp1qySXBSU5S3kztSGgGlqSpU+ZrXRKsh/Rz6Yn8lkG8bn37ofUp5VX7kkSspGM7E+vX8f5itA4tYJPE8UgyrqQcdR5EHwIOCD5iqFKGOpZv09uwR8ffBH2cw9GUfAhh4Vnyx3s9fs7N+R/fsN7hdwFHRgMnyXGarPMMAhmFwveDMFkVfAnoSfA4wMdeh8drUznbVvlvZx+GfWofmFAIJg3grb7DGNwScZxlQNq5I9WSdJ+xzs7/AOsMG0gRx4AB3Bc5IBHwJycez1BIqfZm0hRgeJPnmoDlCw0whl3LjUNhnBzsGAyRsDhicHepyRgdznodgfHPp4f9as+CkVbtnNWA0g9RufHGf6VZ+TuHYBmYbtsvu86r3D7UTTLGo2IGr3DwrR4YwoCjYAYq2KNuzH2ln0R7tcvn5HSiiitJ4QU3lsY2bU0aMw6MVUn5kU4ooDkkCjoqj3ACutFFAFFFFAIRS0UUAUUUUAUUUUAVn3OPBC/ELVULLDfFku1VTpkW2XtVLkHALAdkSeqnHhitBpCKAyu543cpcCBWnBHHYk0iN9IsTGvd1adIiLdN98EjYU24BPfSf4f2l1dj6yvEu2HdGkW7/ZKCUymce17RzgHGBWp8RvUgikmkOI4kZ3OCcKgLE4G52B2qE4lzrbQFVcTljGkrrHBLIYYnzh59IPZgYOR17p2qAUA8yXq2xaSS47R+DI0eI3JN12sgLDSuzhQpPkNzS83w3NxZ8W1SXLiL6p2UKjKkNHAznAXUwyWJ3wME+dapHxiBlDiaPSYlmyXUfZN0lOTsh8ztXRuJQiRYjLGJHGpULrrZd+8q5yRsdx5GgM24xx+cXtsltJc9klxZLI75Ky28ynU+OzwUyUDSs2rU+ABgGq3bm4HDTBiQRnhnEGMelsGX/ECFOMe1pJx6VsF7zJbxmMGQP2kyQ/ZkSaHkZkXtNOdCl1KZO2ogVLZoCq8g3U7rOLssLhJQrJk9ksekGM24IGUKndjuWDZ6AC215r1RAQ1XeY7MCWGYe0S0LftI6swz6hlGD6nzqxGq3zdcgSWcZz352YgeUcUh+WStRPhnXDetUVswnO+7BtIbOw8PjTCcBiQ25xg7dRv4VJvKCcjoN9tlAHifOq7zPcvFBMyY1hRg4BxrKrnfyBO/rWVo+njLwtv2HHKZAs7dlwp7JM+AOMg9OpNSBAAbSfUt55/vpUXwDSbW3xnSqaMdDqBzv4eu3nUm64wCCqjcAdT60ZMFsiw8i2+e0kIHUIPgPA/31q31WORZAYnHiHP41Z60YvKj57r231ErCiisf+ku8uVv5jGLt4IbKGRxb3r2giBklBlZFVjIMDfSMgLmuhjNfzRmsu4vzldWdpa6ZYbiVba3lmOhnEiTSpGJO01JoB1DBCuzEklVAyfPBOYbqK4lBkWSGTj01ppk1u6K0Ycdm5fCIunZNJHePSgNTzRmsb4Dzte/VI+zMI08Lur1jKJ52LQXMiaA8k2ogqAN2OPDYBaunKfMFxNctFcdjg2dtcr2Ssujty4MZLMdeNI72F91QC4ZoBrLOXOaLiO6eNpI5Y5eMXtv2bs7TRquWVkJYhY1C40acbjcZr1wXni+uggi+qGS5tZ7iBAHYwmCXSIpu/39Y7uoaMMDscYIGpUhNZtffSBNJHJPZdiYUFig1rI2Z7uRCy6wV2SN1BABOWGcYxTiz5uuRcLBMYGxxF7V3WNowYxbdtqCmRtLZ26napBoVFV/kTjb3lms8mjLSTqDH7JWOZ0Ujc5yqg5zVgoAooooAooooCr/AEl2bS8LvUQZbsGIHidGHIHmcKcDzqNm4RdJcXF1w/6vKl/Fb6jM7KI2ijKLImhTrjKEErkEkbHer1RQGb8Q+jyTsrGGGQaEhS2u2OpWltxJHKdOlh95HXSc92Zvj64jyPO9+8gb/R5Li1m7skcfZ/V1UaShgZ23QY0ug73hitGooDLuK8Ba3suxZUE93xdGXQCxfXddsNbBfuxIxJOwCVp1e6KA8ilooqALVJ5l794GO/YwMij9ucgsfeEVf4quprP+bb6OKZmmOlTIi6jsqkqcFz+qdIGfUVTJxsa+iinkt+hwCdR3e8R7ttvzqq86HTBICcM8ka937xzkr+7hSfgKsqTBgGOlhsVI3B9QRsR7qrfOi5gLnIIkR8AA+a4z4e1n5VmPoN9LJbhGBBHgsQG6OACpwNthv508uWUE4ByRuT3iB4elceGAi3T2s7kaiDnIXpiiedgMeJ3PoB5nwA604LKOrh1/ZL8pXRjmdQrOWA7qhQe745ZgKuH19/8AZ5vnD/5KpHI9ys1xqQd1WddQOQxVRkr+zqyvrg1otacXlPA7QrvrTu198DH6+/8As83zh/8AJXA6S7ObN9bqEZysGpkGe6zdpkrudvU1K0V0MJDS8t2QUarW10xqwXMMWERslgMrhVOWyOm5plPfcLi7LW9lH2ri5iz2S65HGBcJnq5G2vr612+kDV/ht7o1avq02NOc+wemN+maoHN3DZUkV7a1uXeW0gTCW1vdWsvZqQscwkw1uBqwSDupz4VANLh4BaoNK20Cr2TRYWJAOydizRYA9gsSSvQkk05g4fEjakiRW0LHqVFU9mnspkDOkeA6Cs04lw+//wAQH6WNQbLsOwjleNERF7VNSyrBGmoSAiUMxUjTnYU7h4Pc/Vb2cfWvrMfEJpoUZ5e/HBPrSJI2OCjrqAwN8jrtQFvlhsbaZXZLaGeTtnVtMaSPga5WDY1HbvMfnXWy4db6XmtFhja4XV28MceX194SEgfabnVvnOaz274be6bJiLljOnFZrhPtCsbXFsxihkTOF0nSqqfvA4GTTThXDbxbCSK5F4JRb2Bhe3jkOiAKg+rmIMp1o6t2gUhyGB6DAA0Hg3Ara2iSzYpKztJMRMIy0rhw7S6MY7rMuMDu92pG54HbSBhJbwOGk7Rg0SNmQDT2hyN3xtq64qg8HE2rg3aRSxSfWLwOrPK7dn2UmWzN9qsROkhX3GV9K02gOdlZxxIEiRI0BJCooRcsSSdKjG5JPxrvQKKkBTUFiz97ADADYH7qnx99Oqbwe1J++P8AlpQDfiErxxlg+SMYBUbkkD+dRT8XmA6r/D/Wn3F31ME8FGo+87D+dQ84rLlyNSpM24MUXG5IeQcVlYZ1L/D/AFryeLzagMrv+z/WudjFtXOeJu1TSARk6jnGBj8ap3k/c7d1jvgdTcVmXxX+H+tR7cxz5wNH8J/6054kB0FQZGGqHlnfJMcONq6J/hHGZpZQjlVBBwQviN/E1YOzb9f/AIRVLD6BrHVSGHvHhV2t5Qyqw6MAR8a0YpuS3MfU41Fprg42NzrUE9cDPvxTuongp7vyqWrsZxDVH+kHhParInhLGQCegkXdST4YYKavNR3HbXXC3mBn5f0qs1aO/TZNGRP04PnXhl7Pb5VSVIYq8bd5NSkg5U9DkdRg+tTEktxdIYyqKrYyQrAnDA9WY+IFdubrEJcq46TAMR+2DpY/Hun41P8ACYMKACf4hWSTPpYRTVjexs7lIRGrxsqE6derUM+ekjNVziEk8hEbN7TACNRpBJOBkDdtz94mtERAFbrnHnt8arFvCpvIs4yO0bbzVTg/A7/CgSVNmgci8JWGNcfdUID5nxb4nJ+NWyo7gUeII/UZ+JqRrXFbHzPUS1ZGwoooqxxPEqBgQwBBBBB3BB6gjxFcrW3WNFjjUKiKFVRsFVRgADwAFdzSVDAlFFAqAIFA6Drv8fOlxXrFFTQG72iGRZCimRFZVcjLKr41BT4Z0rn3V3FJXoCgFoooqQFN4Pak/fH/AC0pxTeH2pP3x/y0oCCu5CZ38unyGKZStvg05ySXYHGSehwdz5/GmrXAYMVExAZl1AlgCpx01asZ9KwtXuenC1slxQ4tnwK4yXfe61xN2oXOtjnphzk/DNQF3x7DbSqCOqMXZuvoQVHvX1qtI6xhklxH6/wWGd89TUa7d7FcrPjWsAMSr46CQsreqNtke8A+ldUuW9onC77u+ge8bEkfL40aROma2r6/wOrhCYxj41aOWpdVunpkfInH4YqqQ3TSRaiCN2HtMwIGNxqx+VWHlCT7Nl8n/Mf0NdcO0jL1Kejdbpjjgns1L1EcE9mpetZgCvMq5BHmDXqg0Bj3PNgWSNgN0lcfBt/zT8afcHgfsxkHOB1wfyFaNccMjcYYZ3zQnDUHQCs7w7nrx7SSVUUqCM5kGkEqVGffGj/mxHwqBtLR/roYrgCOQ7fAfkTWlcPtF1z7f+sB/wDxipwvC49WrAzgj51LxblY9o+Fpo98M/RJnrpp3XlFwMCvVd0eXJ22wooooQFBoooDxSilIpRUUAoopDUg817rxXuoQCiiipAUwnk0rOf2vxMaCn9RPEj3JfWVB/wx1WTqLZeCuSQxjjwny/lTS44SqyvKCe/jYbAeZ9Sf5+pqQK9w4z8N/Lwr3JKCPZf+B/8AtrJT07GzvNM3uQ0luOvXz8M+pA2NVm+tVE6NtuGU+oALD4jB/iNWa7QqdSBvUFSPzqu3lvI8jtq2Ckx+zlXZSpGfEdDv51CTN+DLFPkcmAMVJG48emM+A9OlSScPWVcSKGGc5PgcYypHQ+oprawszBcHQuxYd4nG3QeJqwQ4GBpf+Bv+lRpZyyZ1d2Nvq4AC42GdvdpHxpxy22mZk8GXP8J/qa6TDJGAw7rdVK9dPmPf8qa8MOLlPiPwNdFtJGd+OEiW4J7NS9RHBPZqXrWecFFFeX6dcevlQC0E1nkXNNw0UVrrA4g181s50rskJ7V5lUjGDb6T0xlxXTjHP5SS7gEWloba5lV0lWRg1uBlJBoMaP3gdOpyAV1AZxQFzsFIafIIzNkZHUdlGMjzGQflT2s5PPskUrIYnmLXNhbouuNMG7te11AhB94YIY+OxA2p1c/SCyWb3BtlDxzXMTxm4AXVbE6hE4jLyMwBIAjAAVtRUAEgXyimPB+IC4ghnUELNFHKAeoEiBgDjxwaeZqLB6opM0ZqQLRRSE0AtFeK90AUhpaQmgEFeq8ivVQgFFFFSAqI4n7L/wC+X/lpUvUZerlZv31PyWOqZPKy+J1NDe2Nd5Kb2g2rrMdqyrg2SXiIniT1ULqMl30Y2Us3wxnHzqw8ZmwKZ8uWna/WT/8AoYD95tx/7apFamaJPRGx3wRQAANhU9E9VDgl5ggGrRZvk1CZOSOw+lG1RVov+kp7/wCVS7DamdlH/pCnyz+VdfzIzxfgl8h1wTpUvURwTpUvWw88KQilooCGi5Zt1u2vQp7dlKltR04IVSQnQMQijPXaq/x76P4zDOLNcTSpcIvbTzdkguv0mlcOFye9gL1HWrzRQFZj5Ktso7qzSLLazFgzKDNaRdkj6Qdhpz3eh8a83XItnJ7SP+kuJNpZFybrHaq2kjKPgAqdsVaKTFQBrw2ySCKOGPISJFRATkhUAUDPjgACnFesUYpQPNFLikqALmiiigEpc0lLUgXNIaSloBRS0lFALRSUVIFqMvw4EgCghyDnUQR3VHTSc9POpOuM1KslbEJEzqPYB/zH/tpZJZCPYH8R/wC2pQ0lU7uNcHTvJXyVS94RJJ4gfM085ftHtlcaQ5c5J1FdgMAY0n1+dT9LULHFO0hPNOSpspMPLbq2dQ6nAwdh5VNWkUiD2Qf8xH8qm6Wo7qHsJdRk4v8A4Rpnk/1Y/jP/AG15t5JFfVoB2xjUR/8AWpSirKEeaKPJKqOHCISo3qTrlFXWrlQooooAooooAooooApKWigEpaKKATTSYr1RSgeKK90gqAJiloNFAFFFFAFFFFAf/9k=">
            <a:hlinkClick r:id="rId2"/>
          </p:cNvPr>
          <p:cNvSpPr>
            <a:spLocks noChangeAspect="1" noChangeArrowheads="1"/>
          </p:cNvSpPr>
          <p:nvPr/>
        </p:nvSpPr>
        <p:spPr bwMode="auto">
          <a:xfrm>
            <a:off x="2822575" y="1943101"/>
            <a:ext cx="3810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data:image/jpeg;base64,/9j/4AAQSkZJRgABAQAAAQABAAD/2wCEAAkGBxQTEhQUEhQVFRQVFBUYGBcVFhcUGBcXFRcXGR8WFRYYHSggGBolHBgXIjEhJSkrLi4vGB8zODMsNyotLiwBCgoKDg0OGxAQGiwkICU0LC0sLCwsLCwsLCwsLC4sLCwsLCwsLCwsLCwsLCwsLDQsLCwsLCwsLCwsLCwsLCwsLP/AABEIAMkA+wMBIgACEQEDEQH/xAAcAAABBQEBAQAAAAAAAAAAAAAAAQQFBgcDAgj/xABHEAACAQMCAwUEBggCCQQDAAABAgMABBESIQUGMRMiQVFhMnGBkQcUI0KhsTNSYnKSweHwFYIkU1RzorPR0tNDsrTCF2Oj/8QAGgEBAAMBAQEAAAAAAAAAAAAAAAECBAMFBv/EAC8RAAICAQMBBgQGAwAAAAAAAAABAhEDEiExBAUTIjJBUWFxofAUQsHR4fEjgbH/2gAMAwEAAhEDEQA/ANxooooAooooAooooAooooAooooAoopDQBWQ8rc/3txNbJrjlaWYrJAtrLGUgEjRtOLgtoIXAJwOp09a13NVuDku2SO2RO0U2kryQuGHaK0jMzAsRgqS5yCMdKiwQ3HvpA0fXIoo9M0FtPMjFo5FzCQNMiox0MdQbSTnBGQM17l55bSUaJ4ZUew1auzfUt4+kbK2FOxyMnHrT3/8fWmHGZgrpcRle0yBHctrdF1A4GvvZ656kjanlzyfbu7O2vLG1Jw3+xsWj8PMnPnSwRcfPxZ0RLOZu0uZ7aMh4gGlg1ZOCwITCkljvscA7ZsHK3HFvbWO5RGQSaxpbBIMcjRkZGx3Q7+VNrblO3RomXXmG4nuEy2ftLjVrztuO+cCn3AeDx2kCwQ6uzQuRqOo/aOznJ/eY0sEhRmkoqALmjNJWdfSh9Ya74dDbiZu0W8LRw3TWevQsJBMoBHdyTgjz86kGi0uazTmfmi44fDBHFjtIoIZJops3LgSzJGddwXTozFQyq5bBJCgZMZw7jEy328krqvF+LLoMjkMkVmrrFgk90NuBjAJ2FAa9mjNZIn0jXYglkJtZGPDlvUMatiFjMsZglGs6zhuuVIKnardybzFNcz3sEphf6s0GiaEERuLiLtNOCzZKYwSG3z0FAW3NLmsi5W5knH+Hx3FwkiT3PE2kdi8bR/VQ7qGcS40530sMBSoxsCW9r9IN2sEWl7ZAnCRdkSiRmkdJ3i7JXaXUSyIBkljk53zQGy5orLuLc2v2l0x0o0c/CY4kMkq5E4SZlKh1DsNb9FGVXDAqMVqGaA9UUgpakBRRRQBRRRQBRRRQBRRRQBRRRQBSEUtFAU3muV2v7KEZ0mG9lwCwJkSJUXODg7StsR1qncJ48k8HBreC4JuYxL2wXJeLs7aVWaUMPByuNXXGRkVqt7wxJJYZSWDwFypXG4dSpRsg907HbByo36guUhUEsFUMepAAJ958aAxnhvNl1DY2KRz6+0tZ5GlJtgVkj0Yhd7hlTA1Fm3Mm48BU7dcy3xF6/aJF9W4ZBc9ksaSfbywSMV7Qk5RWXPjnC74yG0Y2kWMdmmM6saRjPnjHX1pnxS9iRJGDRhyu+SuSF8/MAZoTRQrznSdxdfVri3JhtLF1LtEqCWZj2idoe6rsMAau6CRnFdeG8ceZ+Fzds0jNeXVu5ZOx7hjcmORI3McjKY0w67HAIHWtAhjgIIUREEYIUKQRnOCB4ZNN7jgsTTW8veBtu17NFwseqUBS7IBuwGoA+GtvOhBJYoxSiloDya4SWiM6SMiGSPVocqCyBwA2hjuuQBnHXFOaMVFAj73gtvMwaaCGVgrKGkiRyFYEFQWBIBBII9TXqLg1urB1ghVg7SBljQMJHUKzggZDMoALdSBin1FSCt8c5ZtXgltlRLf64dLNDGiMzANJlsDc4Vtz5+tTdlYxxKViRIwWLEIoQFm6sQuMsfE1w4l+ktf9+3/AMeepCgIxuXrQ9ba3OZO1/Qx/pf9b09v9rrUeOS7X60s/Zx6VtlgWDs4+xUJMZg6pjZgxPSrHSZoBhc8DtpHMklvA8hCgu8SM5CkMAWIzgEAjyIFP9NGaM0AtFFFAFFFFAFFcriUIpZjgAEk1SLznGWVitqgCdBI2+fVV8qrKajyd8PTzzOoovlFZq/Erz/X7/ugD4b16g5ou4iDIRKud8gKcemOtclnXsa32Xlq00zSKKi+DcZjuEDIdyOnj/Y8fKpIGuydq0edKLi6fJ6oooqSAooqN43xeO2jLvv4Ko9p2/VUfz8KExi5OlyOr68SJS8jBVHiTj4DzPpVMv8AnSSQlbWPSP15Bk+9U8Pj8qjzHLdv2ty2FHsoD3UHkPM+vWu73EUWyLk5A8h/Ws08jfGx7PT9DCPnWqXt6IiL61nn/TSyP6FiB/CuBj4UyXlnQsjBD+imB2/WiddvnVik4o4wRgZPQDoKbTyuwYEsWKP7gSrYAHyrkueTbOMljaUUtvQq93wEqchWQjxCkY9M9a523Mt7akaJ3Kj7sn2i/wDFuPgRVvFywwFY5zufD45ppxK2jmB1jJzuR3SPUEfzzUxk0WyYta3SJPln6TY5SI7oCJzgBwcxk+ud0/EetaEjZGRXz1xrliRctCdeMnT0f5dG+Hyqx/Rjz52ZW1u2wmcRuxxoP6jE/d/I7VohOzyOq6NR3gq+H7GyUV5BpRXU80WiiucsoUEscADJJ2HzoBnxL9Ja/wC/b/489OLq7SMZkZVHmTj5edUXmnm0sUFrgvHP1O+zQzqWwAdskfMdMiq9cyTOQbick+WdB38AFy9cpZUtkb8HQTmrk6Rp6cftz0kHyb59KhOJ89RIdMSmRh8B8hk/gKq0fK8jKGjt/aGcsmD8nOfnipjhfJcrY7ZhGv6qgZ/DYfM1TXN8I0fhukx+KU7+A1k52u2PcjQDywo/NyakOEc95cR3MZjycBsYGfXemvNnLHYQGSBm7m5Bx0GevmD0/Gq/EwliD43wCfiNj+FVcpxe5pxdP0vUQ8CNiRsgEdCK9VFcsyFraInroFSlaU7Vngzjpk4+wtFFFSVKv9I07LZPpzvsSPXb8yKqfBYvsl8BgAeGAOp/vyq48/Wpks3Udf5+H/Fp+dUvg8heEaPa9pfh3h/MVmy+Y9vs5/4XXuXZeV4ymCSGI3I0Hf4qab3nKo0/ZN3v28AH07owPlT7lniwmiG/fXYjx2239f78al3lCjJOB5nauihBqzz5Z8+PI05OzMZrCWCU6NUbDqoJIPgGXGD8Qfj4U/teYp43Bk16fEE6lI9xGpT65I8/OrqzxS7HQ/ocH86iOJ8sJgtbqqMeqjuox89tg3rjfO9c+7kt4s1/jMeTw5of7Jex4rFL7DgnGcdD8j1+FPc1mceu1lWQxlQr95D1GfvLg46ZGRsRnxqev+eYQv2AaRz4BTt7/X0yPfV45VW5nzdFJSXdeJP1LBxXiQhTUQWY+yi9WPl6D1PSs+4lfoX7W8kj7T7seoAIP1VHU+/G9dl4Ze3zapHaKM57sZAbHk8p6e5Rt5ebo8spaAFIowGJBde84OCQXLDLdOufhVJty+Rp6eOPA6bWp/dFcvuZ48aiZHUA7JFIF6bDUyhR76ZQ812mRvIN+pQnY532Pl+dWHUzYYE7dTk423qO4rwKKdcGJEYrkPjSdskAaR6+PWuaSZ6ktUVsxjHzba7HtHB04P2bbZBznb0HTzog5xttsmT1xGdsn3+Ax86qF7wpoZGRsnB2bBAdfBlB/vrUhZcLUjLZ93vzvtR0isVOXqT9xzjbkAKkxGegUL93rk7e1t18z5Uic3W4DZSXc7ZQeQHg3nk1wTg0e+362D1PT8KbXnCQz9lGMkAl98HTt0Hid+njioW5eWNxXJJxcz2bNhndP8j+Zx0z4Y+dNeI2VneDKyxiQ/eGFfp/6iNjtBuN+vqae8P5bt13PfxnJbZSd1ICjfGcsD6inj8Ng0sOwhJ2BPZqc9NlyNjippIpU57Pf5jnknmCeyxb3up4B+jnGpwo8mPXR7wCPdWm2t2kihkdXU9CpBHzFZVZcrxyd2JVRseykhiJHmoDDI8Old15DulbKyMOuM6GI/zdT8a7RySrg8vqOlw661pM0u9vVjGWPuAGWJ8gBWcc9cdedhbxZU47wB7yA57zEbBj0A6gZPiK9Ly/xDca8ZGnWqDtMf7xnwKmuCcFgshlu/LnOB3iGPizHq3qf6mJSlJeyIxY8WF6r1P0SO/K/KMUUamRcuR47Y9POrHBw2FDlIo1PmqKD8wKh5uNv0AC+vU/j+dNf8clXcEMNtmGfxGMfjUrJCOxyyYuoyvVJ/UteKY8V4tFbprlcKPXx9wqp8Q+kZISVkt5VP3W2KPsPZPpmqPd3EnEJe1lbSg9hCRsPM4+9+XQeJMyzJLYnp+z5zl49kTfNPOH11exgRghPtHIz4bDr59dvHfaudrbmOHTt0Hzxgf3613tLNVwqrgdSenxPjipLh1t20qxqMqpy58t84/v0rhvJ7nspY+nhUVsty58Bg0W8S+SD8RmpChRgAUYraj5ictUnL3FooooVOVzEHUqfGsmkU2ty8Z2XWxT3Z3T3qfwKnxrXSaov0jcLyolXxyCf1JFViknxxoPoy/q1yyxtWb+gz93kp8Mq/GLeRNclvMyFh3gDgMfDPr6++pzlxV7BZAZZGcZJmbURp2OgL3VGRtjrsTVLgvTKgHeI8cKW0j9ZsdBuBn1q68GtTFbxhdUseXw4QqULHOmRRkjr7W493jmSk0er1Sgq3HqhtW4wD66j8NsD1Bp7bTFdOliGx4jGfRh0+FRcE2JFjOoknO42xnBwcY8fOvFqNccRZnOVQkAZJOAcavDNK9TNKKezJPitv8AWWRlcRyhSpDgtFKh30tjBUg7g9Rv1rpw3lxkOZ2iCD7kYbf96RznHoAK4iRssTjGMBerZ89qjBwa4u5O2t5lSHGkdpqlUlSwJRCcAdBkdcfGusHqe6s4STgtKnpiWjivMEUCHGk6duoVF9C38hvVXtYr68ftj9nCAx+0UgsMezFH1A6nWd/eKnuE8oojCS4c3Eo6alCxof2IhsPec1ZcV10t8mbvoYtse793+hmssZDMOq5GPLp4UrrhhuTgbHoBgU4vrfSCv+rZoz49PZPxQqfjTdyS2x6DPTbArPVHv4smuKkVrnW0DRLOBvGQrHPVWOOh6nOOnmc0w4S+UX4fD+81aby0SSN427wkUjcldiOvdBO1UjgZZJDG4OpCQQQVOw6kHcZ2PyqGti0GozouFrFsSPIn8DRwmA6Hc5HaOdRz1VQQAP8AMTuMHNdSdEBI3djhR5+n8vjTqziAVc/cGPHqBv7W/tZODnrtSJOWVuvvYTs+mo4yM5/Hf1rnKTp7rAZbHx866By2H6kjb30scDSTQoMA6snodv7/ADqGTq0q36foe+NfR3JOEkjnGpRlI3XCjVgnvqS2Tgb4PTpSw33ELJR2kT9mvU6u3j9+r20Hv2rSVGAMUjLnrWvQlwfN/i5PzpSXxK1acymWMMqAEgYZXV0yfdvkeRqIFzkkEgnO+4OD648akOK8vmKQzWq91v0kS7ZO+JEH6wzuB1FRAuU72UKHJ1BV+/4liPE+uDXDLqs29N3fMV+6HckSsDnxBByT028M0iD2ehwQCTtkegHj0pqLnVpUJq1bbavlvsPnUva8Dnk/SsIl6aV7zY9W91c1Bvg7TyRgt2UHnHgUsvZyoMxhjGFz7TyynSsajqQo3O3h8PFzwyew0dqFQuG0gNqbugZJ2wB3vOtmgtEVVUKMJ026EePv6/OoHnHlb68YcvoEbNqIGWKsOinoDkDrWh4rRnwdoaZ0/LuVXgcUlwwSP2R1bwB8Sa0LhPDFgTSo958zVOsOBvw++jMTFrWdtGkkko5GcHzGFO/wrQKY4Vzyc+v6l5a0+V7/ANhRRRXY84KKKKAQ1TPpLjna1m7LaNI9b+LPgnuJjcbDJPr8rpXFpk72WXu+1uO7tnveW3nUNWXhPRJSRS+RuTpLOd5GZSjQhRv3gxKswIxjYgjOavOKRSMZG4O+aXNQkkqGTJLJLVIjLjhCFmcageuAe7kb5A8M+OOtRHDeXMxRMJW3jTbA/VFWiTofcab2Hchj193TEmrJwBpUZyfSocIvktHNOPDI+Dl1MESMXz1BOAR5HxI9M4qYjjCgAAAAYAGwAHgBXquQuk069S6N+9qGnY49rp1qySXBSU5S3kztSGgGlqSpU+ZrXRKsh/Rz6Yn8lkG8bn37ofUp5VX7kkSspGM7E+vX8f5itA4tYJPE8UgyrqQcdR5EHwIOCD5iqFKGOpZv09uwR8ffBH2cw9GUfAhh4Vnyx3s9fs7N+R/fsN7hdwFHRgMnyXGarPMMAhmFwveDMFkVfAnoSfA4wMdeh8drUznbVvlvZx+GfWofmFAIJg3grb7DGNwScZxlQNq5I9WSdJ+xzs7/AOsMG0gRx4AB3Bc5IBHwJycez1BIqfZm0hRgeJPnmoDlCw0whl3LjUNhnBzsGAyRsDhicHepyRgdznodgfHPp4f9as+CkVbtnNWA0g9RufHGf6VZ+TuHYBmYbtsvu86r3D7UTTLGo2IGr3DwrR4YwoCjYAYq2KNuzH2ln0R7tcvn5HSiiitJ4QU3lsY2bU0aMw6MVUn5kU4ooDkkCjoqj3ACutFFAFFFFAIRS0UUAUUUUAUUUUAVn3OPBC/ELVULLDfFku1VTpkW2XtVLkHALAdkSeqnHhitBpCKAyu543cpcCBWnBHHYk0iN9IsTGvd1adIiLdN98EjYU24BPfSf4f2l1dj6yvEu2HdGkW7/ZKCUymce17RzgHGBWp8RvUgikmkOI4kZ3OCcKgLE4G52B2qE4lzrbQFVcTljGkrrHBLIYYnzh59IPZgYOR17p2qAUA8yXq2xaSS47R+DI0eI3JN12sgLDSuzhQpPkNzS83w3NxZ8W1SXLiL6p2UKjKkNHAznAXUwyWJ3wME+dapHxiBlDiaPSYlmyXUfZN0lOTsh8ztXRuJQiRYjLGJHGpULrrZd+8q5yRsdx5GgM24xx+cXtsltJc9klxZLI75Ky28ynU+OzwUyUDSs2rU+ABgGq3bm4HDTBiQRnhnEGMelsGX/ECFOMe1pJx6VsF7zJbxmMGQP2kyQ/ZkSaHkZkXtNOdCl1KZO2ogVLZoCq8g3U7rOLssLhJQrJk9ksekGM24IGUKndjuWDZ6AC215r1RAQ1XeY7MCWGYe0S0LftI6swz6hlGD6nzqxGq3zdcgSWcZz352YgeUcUh+WStRPhnXDetUVswnO+7BtIbOw8PjTCcBiQ25xg7dRv4VJvKCcjoN9tlAHifOq7zPcvFBMyY1hRg4BxrKrnfyBO/rWVo+njLwtv2HHKZAs7dlwp7JM+AOMg9OpNSBAAbSfUt55/vpUXwDSbW3xnSqaMdDqBzv4eu3nUm64wCCqjcAdT60ZMFsiw8i2+e0kIHUIPgPA/31q31WORZAYnHiHP41Z60YvKj57r231ErCiisf+ku8uVv5jGLt4IbKGRxb3r2giBklBlZFVjIMDfSMgLmuhjNfzRmsu4vzldWdpa6ZYbiVba3lmOhnEiTSpGJO01JoB1DBCuzEklVAyfPBOYbqK4lBkWSGTj01ppk1u6K0Ycdm5fCIunZNJHePSgNTzRmsb4Dzte/VI+zMI08Lur1jKJ52LQXMiaA8k2ogqAN2OPDYBaunKfMFxNctFcdjg2dtcr2Ssujty4MZLMdeNI72F91QC4ZoBrLOXOaLiO6eNpI5Y5eMXtv2bs7TRquWVkJYhY1C40acbjcZr1wXni+uggi+qGS5tZ7iBAHYwmCXSIpu/39Y7uoaMMDscYIGpUhNZtffSBNJHJPZdiYUFig1rI2Z7uRCy6wV2SN1BABOWGcYxTiz5uuRcLBMYGxxF7V3WNowYxbdtqCmRtLZ26napBoVFV/kTjb3lms8mjLSTqDH7JWOZ0Ujc5yqg5zVgoAooooAooooCr/AEl2bS8LvUQZbsGIHidGHIHmcKcDzqNm4RdJcXF1w/6vKl/Fb6jM7KI2ijKLImhTrjKEErkEkbHer1RQGb8Q+jyTsrGGGQaEhS2u2OpWltxJHKdOlh95HXSc92Zvj64jyPO9+8gb/R5Li1m7skcfZ/V1UaShgZ23QY0ug73hitGooDLuK8Ba3suxZUE93xdGXQCxfXddsNbBfuxIxJOwCVp1e6KA8ilooqALVJ5l794GO/YwMij9ucgsfeEVf4quprP+bb6OKZmmOlTIi6jsqkqcFz+qdIGfUVTJxsa+iinkt+hwCdR3e8R7ttvzqq86HTBICcM8ka937xzkr+7hSfgKsqTBgGOlhsVI3B9QRsR7qrfOi5gLnIIkR8AA+a4z4e1n5VmPoN9LJbhGBBHgsQG6OACpwNthv508uWUE4ByRuT3iB4elceGAi3T2s7kaiDnIXpiiedgMeJ3PoB5nwA604LKOrh1/ZL8pXRjmdQrOWA7qhQe745ZgKuH19/8AZ5vnD/5KpHI9ys1xqQd1WddQOQxVRkr+zqyvrg1otacXlPA7QrvrTu198DH6+/8As83zh/8AJXA6S7ObN9bqEZysGpkGe6zdpkrudvU1K0V0MJDS8t2QUarW10xqwXMMWERslgMrhVOWyOm5plPfcLi7LW9lH2ri5iz2S65HGBcJnq5G2vr612+kDV/ht7o1avq02NOc+wemN+maoHN3DZUkV7a1uXeW0gTCW1vdWsvZqQscwkw1uBqwSDupz4VANLh4BaoNK20Cr2TRYWJAOydizRYA9gsSSvQkk05g4fEjakiRW0LHqVFU9mnspkDOkeA6Cs04lw+//wAQH6WNQbLsOwjleNERF7VNSyrBGmoSAiUMxUjTnYU7h4Pc/Vb2cfWvrMfEJpoUZ5e/HBPrSJI2OCjrqAwN8jrtQFvlhsbaZXZLaGeTtnVtMaSPga5WDY1HbvMfnXWy4db6XmtFhja4XV28MceX194SEgfabnVvnOaz274be6bJiLljOnFZrhPtCsbXFsxihkTOF0nSqqfvA4GTTThXDbxbCSK5F4JRb2Bhe3jkOiAKg+rmIMp1o6t2gUhyGB6DAA0Hg3Ara2iSzYpKztJMRMIy0rhw7S6MY7rMuMDu92pG54HbSBhJbwOGk7Rg0SNmQDT2hyN3xtq64qg8HE2rg3aRSxSfWLwOrPK7dn2UmWzN9qsROkhX3GV9K02gOdlZxxIEiRI0BJCooRcsSSdKjG5JPxrvQKKkBTUFiz97ADADYH7qnx99Oqbwe1J++P8AlpQDfiErxxlg+SMYBUbkkD+dRT8XmA6r/D/Wn3F31ME8FGo+87D+dQ84rLlyNSpM24MUXG5IeQcVlYZ1L/D/AFryeLzagMrv+z/WudjFtXOeJu1TSARk6jnGBj8ap3k/c7d1jvgdTcVmXxX+H+tR7cxz5wNH8J/6054kB0FQZGGqHlnfJMcONq6J/hHGZpZQjlVBBwQviN/E1YOzb9f/AIRVLD6BrHVSGHvHhV2t5Qyqw6MAR8a0YpuS3MfU41Fprg42NzrUE9cDPvxTuongp7vyqWrsZxDVH+kHhParInhLGQCegkXdST4YYKavNR3HbXXC3mBn5f0qs1aO/TZNGRP04PnXhl7Pb5VSVIYq8bd5NSkg5U9DkdRg+tTEktxdIYyqKrYyQrAnDA9WY+IFdubrEJcq46TAMR+2DpY/Hun41P8ACYMKACf4hWSTPpYRTVjexs7lIRGrxsqE6derUM+ekjNVziEk8hEbN7TACNRpBJOBkDdtz94mtERAFbrnHnt8arFvCpvIs4yO0bbzVTg/A7/CgSVNmgci8JWGNcfdUID5nxb4nJ+NWyo7gUeII/UZ+JqRrXFbHzPUS1ZGwoooqxxPEqBgQwBBBBB3BB6gjxFcrW3WNFjjUKiKFVRsFVRgADwAFdzSVDAlFFAqAIFA6Drv8fOlxXrFFTQG72iGRZCimRFZVcjLKr41BT4Z0rn3V3FJXoCgFoooqQFN4Pak/fH/AC0pxTeH2pP3x/y0oCCu5CZ38unyGKZStvg05ySXYHGSehwdz5/GmrXAYMVExAZl1AlgCpx01asZ9KwtXuenC1slxQ4tnwK4yXfe61xN2oXOtjnphzk/DNQF3x7DbSqCOqMXZuvoQVHvX1qtI6xhklxH6/wWGd89TUa7d7FcrPjWsAMSr46CQsreqNtke8A+ldUuW9onC77u+ge8bEkfL40aROma2r6/wOrhCYxj41aOWpdVunpkfInH4YqqQ3TSRaiCN2HtMwIGNxqx+VWHlCT7Nl8n/Mf0NdcO0jL1Kejdbpjjgns1L1EcE9mpetZgCvMq5BHmDXqg0Bj3PNgWSNgN0lcfBt/zT8afcHgfsxkHOB1wfyFaNccMjcYYZ3zQnDUHQCs7w7nrx7SSVUUqCM5kGkEqVGffGj/mxHwqBtLR/roYrgCOQ7fAfkTWlcPtF1z7f+sB/wDxipwvC49WrAzgj51LxblY9o+Fpo98M/RJnrpp3XlFwMCvVd0eXJ22wooooQFBoooDxSilIpRUUAoopDUg817rxXuoQCiiipAUwnk0rOf2vxMaCn9RPEj3JfWVB/wx1WTqLZeCuSQxjjwny/lTS44SqyvKCe/jYbAeZ9Sf5+pqQK9w4z8N/Lwr3JKCPZf+B/8AtrJT07GzvNM3uQ0luOvXz8M+pA2NVm+tVE6NtuGU+oALD4jB/iNWa7QqdSBvUFSPzqu3lvI8jtq2Ckx+zlXZSpGfEdDv51CTN+DLFPkcmAMVJG48emM+A9OlSScPWVcSKGGc5PgcYypHQ+oprawszBcHQuxYd4nG3QeJqwQ4GBpf+Bv+lRpZyyZ1d2Nvq4AC42GdvdpHxpxy22mZk8GXP8J/qa6TDJGAw7rdVK9dPmPf8qa8MOLlPiPwNdFtJGd+OEiW4J7NS9RHBPZqXrWecFFFeX6dcevlQC0E1nkXNNw0UVrrA4g181s50rskJ7V5lUjGDb6T0xlxXTjHP5SS7gEWloba5lV0lWRg1uBlJBoMaP3gdOpyAV1AZxQFzsFIafIIzNkZHUdlGMjzGQflT2s5PPskUrIYnmLXNhbouuNMG7te11AhB94YIY+OxA2p1c/SCyWb3BtlDxzXMTxm4AXVbE6hE4jLyMwBIAjAAVtRUAEgXyimPB+IC4ghnUELNFHKAeoEiBgDjxwaeZqLB6opM0ZqQLRRSE0AtFeK90AUhpaQmgEFeq8ivVQgFFFFSAqI4n7L/wC+X/lpUvUZerlZv31PyWOqZPKy+J1NDe2Nd5Kb2g2rrMdqyrg2SXiIniT1ULqMl30Y2Us3wxnHzqw8ZmwKZ8uWna/WT/8AoYD95tx/7apFamaJPRGx3wRQAANhU9E9VDgl5ggGrRZvk1CZOSOw+lG1RVov+kp7/wCVS7DamdlH/pCnyz+VdfzIzxfgl8h1wTpUvURwTpUvWw88KQilooCGi5Zt1u2vQp7dlKltR04IVSQnQMQijPXaq/x76P4zDOLNcTSpcIvbTzdkguv0mlcOFye9gL1HWrzRQFZj5Ktso7qzSLLazFgzKDNaRdkj6Qdhpz3eh8a83XItnJ7SP+kuJNpZFybrHaq2kjKPgAqdsVaKTFQBrw2ySCKOGPISJFRATkhUAUDPjgACnFesUYpQPNFLikqALmiiigEpc0lLUgXNIaSloBRS0lFALRSUVIFqMvw4EgCghyDnUQR3VHTSc9POpOuM1KslbEJEzqPYB/zH/tpZJZCPYH8R/wC2pQ0lU7uNcHTvJXyVS94RJJ4gfM085ftHtlcaQ5c5J1FdgMAY0n1+dT9LULHFO0hPNOSpspMPLbq2dQ6nAwdh5VNWkUiD2Qf8xH8qm6Wo7qHsJdRk4v8A4Rpnk/1Y/jP/AG15t5JFfVoB2xjUR/8AWpSirKEeaKPJKqOHCISo3qTrlFXWrlQooooAooooAooooApKWigEpaKKATTSYr1RSgeKK90gqAJiloNFAFFFFAFFFFAf/9k=">
            <a:hlinkClick r:id="rId2"/>
          </p:cNvPr>
          <p:cNvSpPr>
            <a:spLocks noChangeAspect="1" noChangeArrowheads="1"/>
          </p:cNvSpPr>
          <p:nvPr/>
        </p:nvSpPr>
        <p:spPr bwMode="auto">
          <a:xfrm>
            <a:off x="3851275" y="-1462088"/>
            <a:ext cx="3810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data:image/jpeg;base64,/9j/4AAQSkZJRgABAQAAAQABAAD/2wCEAAkGBxQTEhQUEhQVFRQVFBUYGBcVFhcUGBcXFRcXGR8WFRYYHSggGBolHBgXIjEhJSkrLi4vGB8zODMsNyotLiwBCgoKDg0OGxAQGiwkICU0LC0sLCwsLCwsLCwsLC4sLCwsLCwsLCwsLCwsLCwsLDQsLCwsLCwsLCwsLCwsLCwsLP/AABEIAMkA+wMBIgACEQEDEQH/xAAcAAABBQEBAQAAAAAAAAAAAAAAAQQFBgcDAgj/xABHEAACAQMCAwUEBggCCQQDAAABAgMABBESIQUGMRMiQVFhMnGBkQcUI0KhsTNSYnKSweHwFYIkU1RzorPR0tNDsrTCF2Oj/8QAGgEBAAMBAQEAAAAAAAAAAAAAAAECBAMFBv/EAC8RAAICAQMBBgQGAwAAAAAAAAABAhEDEiExBAUTIjJBUWFxofAUQsHR4fEjgbH/2gAMAwEAAhEDEQA/ANxooooAooooAooooAooooAooooAoopDQBWQ8rc/3txNbJrjlaWYrJAtrLGUgEjRtOLgtoIXAJwOp09a13NVuDku2SO2RO0U2kryQuGHaK0jMzAsRgqS5yCMdKiwQ3HvpA0fXIoo9M0FtPMjFo5FzCQNMiox0MdQbSTnBGQM17l55bSUaJ4ZUew1auzfUt4+kbK2FOxyMnHrT3/8fWmHGZgrpcRle0yBHctrdF1A4GvvZ656kjanlzyfbu7O2vLG1Jw3+xsWj8PMnPnSwRcfPxZ0RLOZu0uZ7aMh4gGlg1ZOCwITCkljvscA7ZsHK3HFvbWO5RGQSaxpbBIMcjRkZGx3Q7+VNrblO3RomXXmG4nuEy2ftLjVrztuO+cCn3AeDx2kCwQ6uzQuRqOo/aOznJ/eY0sEhRmkoqALmjNJWdfSh9Ya74dDbiZu0W8LRw3TWevQsJBMoBHdyTgjz86kGi0uazTmfmi44fDBHFjtIoIZJops3LgSzJGddwXTozFQyq5bBJCgZMZw7jEy328krqvF+LLoMjkMkVmrrFgk90NuBjAJ2FAa9mjNZIn0jXYglkJtZGPDlvUMatiFjMsZglGs6zhuuVIKnardybzFNcz3sEphf6s0GiaEERuLiLtNOCzZKYwSG3z0FAW3NLmsi5W5knH+Hx3FwkiT3PE2kdi8bR/VQ7qGcS40530sMBSoxsCW9r9IN2sEWl7ZAnCRdkSiRmkdJ3i7JXaXUSyIBkljk53zQGy5orLuLc2v2l0x0o0c/CY4kMkq5E4SZlKh1DsNb9FGVXDAqMVqGaA9UUgpakBRRRQBRRRQBRRRQBRRRQBRRRQBSEUtFAU3muV2v7KEZ0mG9lwCwJkSJUXODg7StsR1qncJ48k8HBreC4JuYxL2wXJeLs7aVWaUMPByuNXXGRkVqt7wxJJYZSWDwFypXG4dSpRsg907HbByo36guUhUEsFUMepAAJ958aAxnhvNl1DY2KRz6+0tZ5GlJtgVkj0Yhd7hlTA1Fm3Mm48BU7dcy3xF6/aJF9W4ZBc9ksaSfbywSMV7Qk5RWXPjnC74yG0Y2kWMdmmM6saRjPnjHX1pnxS9iRJGDRhyu+SuSF8/MAZoTRQrznSdxdfVri3JhtLF1LtEqCWZj2idoe6rsMAau6CRnFdeG8ceZ+Fzds0jNeXVu5ZOx7hjcmORI3McjKY0w67HAIHWtAhjgIIUREEYIUKQRnOCB4ZNN7jgsTTW8veBtu17NFwseqUBS7IBuwGoA+GtvOhBJYoxSiloDya4SWiM6SMiGSPVocqCyBwA2hjuuQBnHXFOaMVFAj73gtvMwaaCGVgrKGkiRyFYEFQWBIBBII9TXqLg1urB1ghVg7SBljQMJHUKzggZDMoALdSBin1FSCt8c5ZtXgltlRLf64dLNDGiMzANJlsDc4Vtz5+tTdlYxxKViRIwWLEIoQFm6sQuMsfE1w4l+ktf9+3/AMeepCgIxuXrQ9ba3OZO1/Qx/pf9b09v9rrUeOS7X60s/Zx6VtlgWDs4+xUJMZg6pjZgxPSrHSZoBhc8DtpHMklvA8hCgu8SM5CkMAWIzgEAjyIFP9NGaM0AtFFFAFFFFAFFcriUIpZjgAEk1SLznGWVitqgCdBI2+fVV8qrKajyd8PTzzOoovlFZq/Erz/X7/ugD4b16g5ou4iDIRKud8gKcemOtclnXsa32Xlq00zSKKi+DcZjuEDIdyOnj/Y8fKpIGuydq0edKLi6fJ6oooqSAooqN43xeO2jLvv4Ko9p2/VUfz8KExi5OlyOr68SJS8jBVHiTj4DzPpVMv8AnSSQlbWPSP15Bk+9U8Pj8qjzHLdv2ty2FHsoD3UHkPM+vWu73EUWyLk5A8h/Ws08jfGx7PT9DCPnWqXt6IiL61nn/TSyP6FiB/CuBj4UyXlnQsjBD+imB2/WiddvnVik4o4wRgZPQDoKbTyuwYEsWKP7gSrYAHyrkueTbOMljaUUtvQq93wEqchWQjxCkY9M9a523Mt7akaJ3Kj7sn2i/wDFuPgRVvFywwFY5zufD45ppxK2jmB1jJzuR3SPUEfzzUxk0WyYta3SJPln6TY5SI7oCJzgBwcxk+ud0/EetaEjZGRXz1xrliRctCdeMnT0f5dG+Hyqx/Rjz52ZW1u2wmcRuxxoP6jE/d/I7VohOzyOq6NR3gq+H7GyUV5BpRXU80WiiucsoUEscADJJ2HzoBnxL9Ja/wC/b/489OLq7SMZkZVHmTj5edUXmnm0sUFrgvHP1O+zQzqWwAdskfMdMiq9cyTOQbick+WdB38AFy9cpZUtkb8HQTmrk6Rp6cftz0kHyb59KhOJ89RIdMSmRh8B8hk/gKq0fK8jKGjt/aGcsmD8nOfnipjhfJcrY7ZhGv6qgZ/DYfM1TXN8I0fhukx+KU7+A1k52u2PcjQDywo/NyakOEc95cR3MZjycBsYGfXemvNnLHYQGSBm7m5Bx0GevmD0/Gq/EwliD43wCfiNj+FVcpxe5pxdP0vUQ8CNiRsgEdCK9VFcsyFraInroFSlaU7Vngzjpk4+wtFFFSVKv9I07LZPpzvsSPXb8yKqfBYvsl8BgAeGAOp/vyq48/Wpks3Udf5+H/Fp+dUvg8heEaPa9pfh3h/MVmy+Y9vs5/4XXuXZeV4ymCSGI3I0Hf4qab3nKo0/ZN3v28AH07owPlT7lniwmiG/fXYjx2239f78al3lCjJOB5nauihBqzz5Z8+PI05OzMZrCWCU6NUbDqoJIPgGXGD8Qfj4U/teYp43Bk16fEE6lI9xGpT65I8/OrqzxS7HQ/ocH86iOJ8sJgtbqqMeqjuox89tg3rjfO9c+7kt4s1/jMeTw5of7Jex4rFL7DgnGcdD8j1+FPc1mceu1lWQxlQr95D1GfvLg46ZGRsRnxqev+eYQv2AaRz4BTt7/X0yPfV45VW5nzdFJSXdeJP1LBxXiQhTUQWY+yi9WPl6D1PSs+4lfoX7W8kj7T7seoAIP1VHU+/G9dl4Ze3zapHaKM57sZAbHk8p6e5Rt5ebo8spaAFIowGJBde84OCQXLDLdOufhVJty+Rp6eOPA6bWp/dFcvuZ48aiZHUA7JFIF6bDUyhR76ZQ812mRvIN+pQnY532Pl+dWHUzYYE7dTk423qO4rwKKdcGJEYrkPjSdskAaR6+PWuaSZ6ktUVsxjHzba7HtHB04P2bbZBznb0HTzog5xttsmT1xGdsn3+Ax86qF7wpoZGRsnB2bBAdfBlB/vrUhZcLUjLZ93vzvtR0isVOXqT9xzjbkAKkxGegUL93rk7e1t18z5Uic3W4DZSXc7ZQeQHg3nk1wTg0e+362D1PT8KbXnCQz9lGMkAl98HTt0Hid+njioW5eWNxXJJxcz2bNhndP8j+Zx0z4Y+dNeI2VneDKyxiQ/eGFfp/6iNjtBuN+vqae8P5bt13PfxnJbZSd1ICjfGcsD6inj8Ng0sOwhJ2BPZqc9NlyNjippIpU57Pf5jnknmCeyxb3up4B+jnGpwo8mPXR7wCPdWm2t2kihkdXU9CpBHzFZVZcrxyd2JVRseykhiJHmoDDI8Old15DulbKyMOuM6GI/zdT8a7RySrg8vqOlw661pM0u9vVjGWPuAGWJ8gBWcc9cdedhbxZU47wB7yA57zEbBj0A6gZPiK9Ly/xDca8ZGnWqDtMf7xnwKmuCcFgshlu/LnOB3iGPizHq3qf6mJSlJeyIxY8WF6r1P0SO/K/KMUUamRcuR47Y9POrHBw2FDlIo1PmqKD8wKh5uNv0AC+vU/j+dNf8clXcEMNtmGfxGMfjUrJCOxyyYuoyvVJ/UteKY8V4tFbprlcKPXx9wqp8Q+kZISVkt5VP3W2KPsPZPpmqPd3EnEJe1lbSg9hCRsPM4+9+XQeJMyzJLYnp+z5zl49kTfNPOH11exgRghPtHIz4bDr59dvHfaudrbmOHTt0Hzxgf3613tLNVwqrgdSenxPjipLh1t20qxqMqpy58t84/v0rhvJ7nspY+nhUVsty58Bg0W8S+SD8RmpChRgAUYraj5ictUnL3FooooVOVzEHUqfGsmkU2ty8Z2XWxT3Z3T3qfwKnxrXSaov0jcLyolXxyCf1JFViknxxoPoy/q1yyxtWb+gz93kp8Mq/GLeRNclvMyFh3gDgMfDPr6++pzlxV7BZAZZGcZJmbURp2OgL3VGRtjrsTVLgvTKgHeI8cKW0j9ZsdBuBn1q68GtTFbxhdUseXw4QqULHOmRRkjr7W493jmSk0er1Sgq3HqhtW4wD66j8NsD1Bp7bTFdOliGx4jGfRh0+FRcE2JFjOoknO42xnBwcY8fOvFqNccRZnOVQkAZJOAcavDNK9TNKKezJPitv8AWWRlcRyhSpDgtFKh30tjBUg7g9Rv1rpw3lxkOZ2iCD7kYbf96RznHoAK4iRssTjGMBerZ89qjBwa4u5O2t5lSHGkdpqlUlSwJRCcAdBkdcfGusHqe6s4STgtKnpiWjivMEUCHGk6duoVF9C38hvVXtYr68ftj9nCAx+0UgsMezFH1A6nWd/eKnuE8oojCS4c3Eo6alCxof2IhsPec1ZcV10t8mbvoYtse793+hmssZDMOq5GPLp4UrrhhuTgbHoBgU4vrfSCv+rZoz49PZPxQqfjTdyS2x6DPTbArPVHv4smuKkVrnW0DRLOBvGQrHPVWOOh6nOOnmc0w4S+UX4fD+81aby0SSN427wkUjcldiOvdBO1UjgZZJDG4OpCQQQVOw6kHcZ2PyqGti0GozouFrFsSPIn8DRwmA6Hc5HaOdRz1VQQAP8AMTuMHNdSdEBI3djhR5+n8vjTqziAVc/cGPHqBv7W/tZODnrtSJOWVuvvYTs+mo4yM5/Hf1rnKTp7rAZbHx866By2H6kjb30scDSTQoMA6snodv7/ADqGTq0q36foe+NfR3JOEkjnGpRlI3XCjVgnvqS2Tgb4PTpSw33ELJR2kT9mvU6u3j9+r20Hv2rSVGAMUjLnrWvQlwfN/i5PzpSXxK1acymWMMqAEgYZXV0yfdvkeRqIFzkkEgnO+4OD648akOK8vmKQzWq91v0kS7ZO+JEH6wzuB1FRAuU72UKHJ1BV+/4liPE+uDXDLqs29N3fMV+6HckSsDnxBByT028M0iD2ehwQCTtkegHj0pqLnVpUJq1bbavlvsPnUva8Dnk/SsIl6aV7zY9W91c1Bvg7TyRgt2UHnHgUsvZyoMxhjGFz7TyynSsajqQo3O3h8PFzwyew0dqFQuG0gNqbugZJ2wB3vOtmgtEVVUKMJ026EePv6/OoHnHlb68YcvoEbNqIGWKsOinoDkDrWh4rRnwdoaZ0/LuVXgcUlwwSP2R1bwB8Sa0LhPDFgTSo958zVOsOBvw++jMTFrWdtGkkko5GcHzGFO/wrQKY4Vzyc+v6l5a0+V7/ANhRRRXY84KKKKAQ1TPpLjna1m7LaNI9b+LPgnuJjcbDJPr8rpXFpk72WXu+1uO7tnveW3nUNWXhPRJSRS+RuTpLOd5GZSjQhRv3gxKswIxjYgjOavOKRSMZG4O+aXNQkkqGTJLJLVIjLjhCFmcageuAe7kb5A8M+OOtRHDeXMxRMJW3jTbA/VFWiTofcab2Hchj193TEmrJwBpUZyfSocIvktHNOPDI+Dl1MESMXz1BOAR5HxI9M4qYjjCgAAAAYAGwAHgBXquQuk069S6N+9qGnY49rp1qySXBSU5S3kztSGgGlqSpU+ZrXRKsh/Rz6Yn8lkG8bn37ofUp5VX7kkSspGM7E+vX8f5itA4tYJPE8UgyrqQcdR5EHwIOCD5iqFKGOpZv09uwR8ffBH2cw9GUfAhh4Vnyx3s9fs7N+R/fsN7hdwFHRgMnyXGarPMMAhmFwveDMFkVfAnoSfA4wMdeh8drUznbVvlvZx+GfWofmFAIJg3grb7DGNwScZxlQNq5I9WSdJ+xzs7/AOsMG0gRx4AB3Bc5IBHwJycez1BIqfZm0hRgeJPnmoDlCw0whl3LjUNhnBzsGAyRsDhicHepyRgdznodgfHPp4f9as+CkVbtnNWA0g9RufHGf6VZ+TuHYBmYbtsvu86r3D7UTTLGo2IGr3DwrR4YwoCjYAYq2KNuzH2ln0R7tcvn5HSiiitJ4QU3lsY2bU0aMw6MVUn5kU4ooDkkCjoqj3ACutFFAFFFFAIRS0UUAUUUUAUUUUAVn3OPBC/ELVULLDfFku1VTpkW2XtVLkHALAdkSeqnHhitBpCKAyu543cpcCBWnBHHYk0iN9IsTGvd1adIiLdN98EjYU24BPfSf4f2l1dj6yvEu2HdGkW7/ZKCUymce17RzgHGBWp8RvUgikmkOI4kZ3OCcKgLE4G52B2qE4lzrbQFVcTljGkrrHBLIYYnzh59IPZgYOR17p2qAUA8yXq2xaSS47R+DI0eI3JN12sgLDSuzhQpPkNzS83w3NxZ8W1SXLiL6p2UKjKkNHAznAXUwyWJ3wME+dapHxiBlDiaPSYlmyXUfZN0lOTsh8ztXRuJQiRYjLGJHGpULrrZd+8q5yRsdx5GgM24xx+cXtsltJc9klxZLI75Ky28ynU+OzwUyUDSs2rU+ABgGq3bm4HDTBiQRnhnEGMelsGX/ECFOMe1pJx6VsF7zJbxmMGQP2kyQ/ZkSaHkZkXtNOdCl1KZO2ogVLZoCq8g3U7rOLssLhJQrJk9ksekGM24IGUKndjuWDZ6AC215r1RAQ1XeY7MCWGYe0S0LftI6swz6hlGD6nzqxGq3zdcgSWcZz352YgeUcUh+WStRPhnXDetUVswnO+7BtIbOw8PjTCcBiQ25xg7dRv4VJvKCcjoN9tlAHifOq7zPcvFBMyY1hRg4BxrKrnfyBO/rWVo+njLwtv2HHKZAs7dlwp7JM+AOMg9OpNSBAAbSfUt55/vpUXwDSbW3xnSqaMdDqBzv4eu3nUm64wCCqjcAdT60ZMFsiw8i2+e0kIHUIPgPA/31q31WORZAYnHiHP41Z60YvKj57r231ErCiisf+ku8uVv5jGLt4IbKGRxb3r2giBklBlZFVjIMDfSMgLmuhjNfzRmsu4vzldWdpa6ZYbiVba3lmOhnEiTSpGJO01JoB1DBCuzEklVAyfPBOYbqK4lBkWSGTj01ppk1u6K0Ycdm5fCIunZNJHePSgNTzRmsb4Dzte/VI+zMI08Lur1jKJ52LQXMiaA8k2ogqAN2OPDYBaunKfMFxNctFcdjg2dtcr2Ssujty4MZLMdeNI72F91QC4ZoBrLOXOaLiO6eNpI5Y5eMXtv2bs7TRquWVkJYhY1C40acbjcZr1wXni+uggi+qGS5tZ7iBAHYwmCXSIpu/39Y7uoaMMDscYIGpUhNZtffSBNJHJPZdiYUFig1rI2Z7uRCy6wV2SN1BABOWGcYxTiz5uuRcLBMYGxxF7V3WNowYxbdtqCmRtLZ26napBoVFV/kTjb3lms8mjLSTqDH7JWOZ0Ujc5yqg5zVgoAooooAooooCr/AEl2bS8LvUQZbsGIHidGHIHmcKcDzqNm4RdJcXF1w/6vKl/Fb6jM7KI2ijKLImhTrjKEErkEkbHer1RQGb8Q+jyTsrGGGQaEhS2u2OpWltxJHKdOlh95HXSc92Zvj64jyPO9+8gb/R5Li1m7skcfZ/V1UaShgZ23QY0ug73hitGooDLuK8Ba3suxZUE93xdGXQCxfXddsNbBfuxIxJOwCVp1e6KA8ilooqALVJ5l794GO/YwMij9ucgsfeEVf4quprP+bb6OKZmmOlTIi6jsqkqcFz+qdIGfUVTJxsa+iinkt+hwCdR3e8R7ttvzqq86HTBICcM8ka937xzkr+7hSfgKsqTBgGOlhsVI3B9QRsR7qrfOi5gLnIIkR8AA+a4z4e1n5VmPoN9LJbhGBBHgsQG6OACpwNthv508uWUE4ByRuT3iB4elceGAi3T2s7kaiDnIXpiiedgMeJ3PoB5nwA604LKOrh1/ZL8pXRjmdQrOWA7qhQe745ZgKuH19/8AZ5vnD/5KpHI9ys1xqQd1WddQOQxVRkr+zqyvrg1otacXlPA7QrvrTu198DH6+/8As83zh/8AJXA6S7ObN9bqEZysGpkGe6zdpkrudvU1K0V0MJDS8t2QUarW10xqwXMMWERslgMrhVOWyOm5plPfcLi7LW9lH2ri5iz2S65HGBcJnq5G2vr612+kDV/ht7o1avq02NOc+wemN+maoHN3DZUkV7a1uXeW0gTCW1vdWsvZqQscwkw1uBqwSDupz4VANLh4BaoNK20Cr2TRYWJAOydizRYA9gsSSvQkk05g4fEjakiRW0LHqVFU9mnspkDOkeA6Cs04lw+//wAQH6WNQbLsOwjleNERF7VNSyrBGmoSAiUMxUjTnYU7h4Pc/Vb2cfWvrMfEJpoUZ5e/HBPrSJI2OCjrqAwN8jrtQFvlhsbaZXZLaGeTtnVtMaSPga5WDY1HbvMfnXWy4db6XmtFhja4XV28MceX194SEgfabnVvnOaz274be6bJiLljOnFZrhPtCsbXFsxihkTOF0nSqqfvA4GTTThXDbxbCSK5F4JRb2Bhe3jkOiAKg+rmIMp1o6t2gUhyGB6DAA0Hg3Ara2iSzYpKztJMRMIy0rhw7S6MY7rMuMDu92pG54HbSBhJbwOGk7Rg0SNmQDT2hyN3xtq64qg8HE2rg3aRSxSfWLwOrPK7dn2UmWzN9qsROkhX3GV9K02gOdlZxxIEiRI0BJCooRcsSSdKjG5JPxrvQKKkBTUFiz97ADADYH7qnx99Oqbwe1J++P8AlpQDfiErxxlg+SMYBUbkkD+dRT8XmA6r/D/Wn3F31ME8FGo+87D+dQ84rLlyNSpM24MUXG5IeQcVlYZ1L/D/AFryeLzagMrv+z/WudjFtXOeJu1TSARk6jnGBj8ap3k/c7d1jvgdTcVmXxX+H+tR7cxz5wNH8J/6054kB0FQZGGqHlnfJMcONq6J/hHGZpZQjlVBBwQviN/E1YOzb9f/AIRVLD6BrHVSGHvHhV2t5Qyqw6MAR8a0YpuS3MfU41Fprg42NzrUE9cDPvxTuongp7vyqWrsZxDVH+kHhParInhLGQCegkXdST4YYKavNR3HbXXC3mBn5f0qs1aO/TZNGRP04PnXhl7Pb5VSVIYq8bd5NSkg5U9DkdRg+tTEktxdIYyqKrYyQrAnDA9WY+IFdubrEJcq46TAMR+2DpY/Hun41P8ACYMKACf4hWSTPpYRTVjexs7lIRGrxsqE6derUM+ekjNVziEk8hEbN7TACNRpBJOBkDdtz94mtERAFbrnHnt8arFvCpvIs4yO0bbzVTg/A7/CgSVNmgci8JWGNcfdUID5nxb4nJ+NWyo7gUeII/UZ+JqRrXFbHzPUS1ZGwoooqxxPEqBgQwBBBBB3BB6gjxFcrW3WNFjjUKiKFVRsFVRgADwAFdzSVDAlFFAqAIFA6Drv8fOlxXrFFTQG72iGRZCimRFZVcjLKr41BT4Z0rn3V3FJXoCgFoooqQFN4Pak/fH/AC0pxTeH2pP3x/y0oCCu5CZ38unyGKZStvg05ySXYHGSehwdz5/GmrXAYMVExAZl1AlgCpx01asZ9KwtXuenC1slxQ4tnwK4yXfe61xN2oXOtjnphzk/DNQF3x7DbSqCOqMXZuvoQVHvX1qtI6xhklxH6/wWGd89TUa7d7FcrPjWsAMSr46CQsreqNtke8A+ldUuW9onC77u+ge8bEkfL40aROma2r6/wOrhCYxj41aOWpdVunpkfInH4YqqQ3TSRaiCN2HtMwIGNxqx+VWHlCT7Nl8n/Mf0NdcO0jL1Kejdbpjjgns1L1EcE9mpetZgCvMq5BHmDXqg0Bj3PNgWSNgN0lcfBt/zT8afcHgfsxkHOB1wfyFaNccMjcYYZ3zQnDUHQCs7w7nrx7SSVUUqCM5kGkEqVGffGj/mxHwqBtLR/roYrgCOQ7fAfkTWlcPtF1z7f+sB/wDxipwvC49WrAzgj51LxblY9o+Fpo98M/RJnrpp3XlFwMCvVd0eXJ22wooooQFBoooDxSilIpRUUAoopDUg817rxXuoQCiiipAUwnk0rOf2vxMaCn9RPEj3JfWVB/wx1WTqLZeCuSQxjjwny/lTS44SqyvKCe/jYbAeZ9Sf5+pqQK9w4z8N/Lwr3JKCPZf+B/8AtrJT07GzvNM3uQ0luOvXz8M+pA2NVm+tVE6NtuGU+oALD4jB/iNWa7QqdSBvUFSPzqu3lvI8jtq2Ckx+zlXZSpGfEdDv51CTN+DLFPkcmAMVJG48emM+A9OlSScPWVcSKGGc5PgcYypHQ+oprawszBcHQuxYd4nG3QeJqwQ4GBpf+Bv+lRpZyyZ1d2Nvq4AC42GdvdpHxpxy22mZk8GXP8J/qa6TDJGAw7rdVK9dPmPf8qa8MOLlPiPwNdFtJGd+OEiW4J7NS9RHBPZqXrWecFFFeX6dcevlQC0E1nkXNNw0UVrrA4g181s50rskJ7V5lUjGDb6T0xlxXTjHP5SS7gEWloba5lV0lWRg1uBlJBoMaP3gdOpyAV1AZxQFzsFIafIIzNkZHUdlGMjzGQflT2s5PPskUrIYnmLXNhbouuNMG7te11AhB94YIY+OxA2p1c/SCyWb3BtlDxzXMTxm4AXVbE6hE4jLyMwBIAjAAVtRUAEgXyimPB+IC4ghnUELNFHKAeoEiBgDjxwaeZqLB6opM0ZqQLRRSE0AtFeK90AUhpaQmgEFeq8ivVQgFFFFSAqI4n7L/wC+X/lpUvUZerlZv31PyWOqZPKy+J1NDe2Nd5Kb2g2rrMdqyrg2SXiIniT1ULqMl30Y2Us3wxnHzqw8ZmwKZ8uWna/WT/8AoYD95tx/7apFamaJPRGx3wRQAANhU9E9VDgl5ggGrRZvk1CZOSOw+lG1RVov+kp7/wCVS7DamdlH/pCnyz+VdfzIzxfgl8h1wTpUvURwTpUvWw88KQilooCGi5Zt1u2vQp7dlKltR04IVSQnQMQijPXaq/x76P4zDOLNcTSpcIvbTzdkguv0mlcOFye9gL1HWrzRQFZj5Ktso7qzSLLazFgzKDNaRdkj6Qdhpz3eh8a83XItnJ7SP+kuJNpZFybrHaq2kjKPgAqdsVaKTFQBrw2ySCKOGPISJFRATkhUAUDPjgACnFesUYpQPNFLikqALmiiigEpc0lLUgXNIaSloBRS0lFALRSUVIFqMvw4EgCghyDnUQR3VHTSc9POpOuM1KslbEJEzqPYB/zH/tpZJZCPYH8R/wC2pQ0lU7uNcHTvJXyVS94RJJ4gfM085ftHtlcaQ5c5J1FdgMAY0n1+dT9LULHFO0hPNOSpspMPLbq2dQ6nAwdh5VNWkUiD2Qf8xH8qm6Wo7qHsJdRk4v8A4Rpnk/1Y/jP/AG15t5JFfVoB2xjUR/8AWpSirKEeaKPJKqOHCISo3qTrlFXWrlQooooAooooAooooApKWigEpaKKATTSYr1RSgeKK90gqAJiloNFAFFFFAFFFFAf/9k=">
            <a:hlinkClick r:id="rId2"/>
          </p:cNvPr>
          <p:cNvSpPr>
            <a:spLocks noChangeAspect="1" noChangeArrowheads="1"/>
          </p:cNvSpPr>
          <p:nvPr/>
        </p:nvSpPr>
        <p:spPr bwMode="auto">
          <a:xfrm>
            <a:off x="4003675" y="-1309688"/>
            <a:ext cx="3810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Picture 2"/>
          <p:cNvPicPr>
            <a:picLocks noChangeAspect="1"/>
          </p:cNvPicPr>
          <p:nvPr/>
        </p:nvPicPr>
        <p:blipFill>
          <a:blip r:embed="rId3"/>
          <a:stretch>
            <a:fillRect/>
          </a:stretch>
        </p:blipFill>
        <p:spPr>
          <a:xfrm>
            <a:off x="1411066" y="1646390"/>
            <a:ext cx="6287082" cy="5211610"/>
          </a:xfrm>
          <a:prstGeom prst="rect">
            <a:avLst/>
          </a:prstGeom>
        </p:spPr>
      </p:pic>
      <p:pic>
        <p:nvPicPr>
          <p:cNvPr id="9" name="Picture 8"/>
          <p:cNvPicPr>
            <a:picLocks noChangeAspect="1"/>
          </p:cNvPicPr>
          <p:nvPr/>
        </p:nvPicPr>
        <p:blipFill>
          <a:blip r:embed="rId4"/>
          <a:stretch>
            <a:fillRect/>
          </a:stretch>
        </p:blipFill>
        <p:spPr>
          <a:xfrm>
            <a:off x="8204863" y="2435278"/>
            <a:ext cx="3742160" cy="3005650"/>
          </a:xfrm>
          <a:prstGeom prst="rect">
            <a:avLst/>
          </a:prstGeom>
        </p:spPr>
      </p:pic>
    </p:spTree>
    <p:extLst>
      <p:ext uri="{BB962C8B-B14F-4D97-AF65-F5344CB8AC3E}">
        <p14:creationId xmlns:p14="http://schemas.microsoft.com/office/powerpoint/2010/main" val="442451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Serviks</a:t>
            </a:r>
            <a:r>
              <a:rPr lang="tr-TR" dirty="0" smtClean="0"/>
              <a:t> Kanseri</a:t>
            </a:r>
            <a:endParaRPr lang="tr-TR" dirty="0"/>
          </a:p>
        </p:txBody>
      </p:sp>
      <p:pic>
        <p:nvPicPr>
          <p:cNvPr id="4" name="İçerik Yer Tutucusu 3"/>
          <p:cNvPicPr>
            <a:picLocks noGrp="1" noChangeAspect="1"/>
          </p:cNvPicPr>
          <p:nvPr>
            <p:ph idx="1"/>
          </p:nvPr>
        </p:nvPicPr>
        <p:blipFill>
          <a:blip r:embed="rId2"/>
          <a:stretch>
            <a:fillRect/>
          </a:stretch>
        </p:blipFill>
        <p:spPr>
          <a:xfrm>
            <a:off x="7277100" y="1690688"/>
            <a:ext cx="4241799" cy="4764087"/>
          </a:xfrm>
          <a:prstGeom prst="rect">
            <a:avLst/>
          </a:prstGeom>
        </p:spPr>
      </p:pic>
      <p:pic>
        <p:nvPicPr>
          <p:cNvPr id="5" name="Picture 2" descr="hepsi2"/>
          <p:cNvPicPr>
            <a:picLocks noChangeAspect="1" noChangeArrowheads="1"/>
          </p:cNvPicPr>
          <p:nvPr/>
        </p:nvPicPr>
        <p:blipFill>
          <a:blip r:embed="rId3"/>
          <a:srcRect/>
          <a:stretch>
            <a:fillRect/>
          </a:stretch>
        </p:blipFill>
        <p:spPr bwMode="auto">
          <a:xfrm>
            <a:off x="36513" y="1803400"/>
            <a:ext cx="6935787" cy="4951413"/>
          </a:xfrm>
          <a:prstGeom prst="rect">
            <a:avLst/>
          </a:prstGeom>
          <a:noFill/>
          <a:ln w="9525">
            <a:noFill/>
            <a:miter lim="800000"/>
            <a:headEnd/>
            <a:tailEnd/>
          </a:ln>
        </p:spPr>
      </p:pic>
    </p:spTree>
    <p:extLst>
      <p:ext uri="{BB962C8B-B14F-4D97-AF65-F5344CB8AC3E}">
        <p14:creationId xmlns:p14="http://schemas.microsoft.com/office/powerpoint/2010/main" val="38021190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igure 1-2"/>
          <p:cNvPicPr>
            <a:picLocks noGrp="1" noChangeAspect="1" noChangeArrowheads="1"/>
          </p:cNvPicPr>
          <p:nvPr>
            <p:ph type="body" idx="1"/>
          </p:nvPr>
        </p:nvPicPr>
        <p:blipFill>
          <a:blip r:embed="rId3"/>
          <a:srcRect/>
          <a:stretch>
            <a:fillRect/>
          </a:stretch>
        </p:blipFill>
        <p:spPr>
          <a:xfrm>
            <a:off x="1524000" y="0"/>
            <a:ext cx="9144000" cy="6858000"/>
          </a:xfrm>
          <a:noFill/>
          <a:ln/>
        </p:spPr>
      </p:pic>
    </p:spTree>
    <p:extLst>
      <p:ext uri="{BB962C8B-B14F-4D97-AF65-F5344CB8AC3E}">
        <p14:creationId xmlns:p14="http://schemas.microsoft.com/office/powerpoint/2010/main" val="15374597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p:spPr>
        <p:txBody>
          <a:bodyPr/>
          <a:lstStyle/>
          <a:p>
            <a:r>
              <a:rPr lang="tr-TR" b="1" dirty="0" smtClean="0">
                <a:solidFill>
                  <a:srgbClr val="002060"/>
                </a:solidFill>
              </a:rPr>
              <a:t>Türkiye’de </a:t>
            </a:r>
            <a:r>
              <a:rPr lang="tr-TR" b="1" dirty="0" smtClean="0">
                <a:solidFill>
                  <a:srgbClr val="002060"/>
                </a:solidFill>
              </a:rPr>
              <a:t>Kanser </a:t>
            </a:r>
            <a:r>
              <a:rPr lang="tr-TR" b="1" dirty="0" err="1" smtClean="0">
                <a:solidFill>
                  <a:srgbClr val="002060"/>
                </a:solidFill>
              </a:rPr>
              <a:t>İnsidansı</a:t>
            </a:r>
            <a:endParaRPr lang="tr-TR" b="1" dirty="0">
              <a:solidFill>
                <a:srgbClr val="002060"/>
              </a:solidFill>
            </a:endParaRPr>
          </a:p>
        </p:txBody>
      </p:sp>
      <p:pic>
        <p:nvPicPr>
          <p:cNvPr id="1026" name="Picture 2" descr="C:\Users\fatih\Desktop\fotoğraf ca incidans.JPG"/>
          <p:cNvPicPr>
            <a:picLocks noGrp="1" noChangeAspect="1" noChangeArrowheads="1"/>
          </p:cNvPicPr>
          <p:nvPr>
            <p:ph idx="1"/>
          </p:nvPr>
        </p:nvPicPr>
        <p:blipFill>
          <a:blip r:embed="rId2"/>
          <a:srcRect/>
          <a:stretch>
            <a:fillRect/>
          </a:stretch>
        </p:blipFill>
        <p:spPr bwMode="auto">
          <a:xfrm>
            <a:off x="3319463" y="1734345"/>
            <a:ext cx="5553075" cy="4257675"/>
          </a:xfrm>
          <a:prstGeom prst="rect">
            <a:avLst/>
          </a:prstGeom>
          <a:noFill/>
        </p:spPr>
      </p:pic>
    </p:spTree>
    <p:extLst>
      <p:ext uri="{BB962C8B-B14F-4D97-AF65-F5344CB8AC3E}">
        <p14:creationId xmlns:p14="http://schemas.microsoft.com/office/powerpoint/2010/main" val="22773413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rgbClr val="F0A6CD">
                  <a:shade val="30000"/>
                  <a:satMod val="115000"/>
                </a:srgbClr>
              </a:gs>
              <a:gs pos="50000">
                <a:srgbClr val="F0A6CD">
                  <a:shade val="67500"/>
                  <a:satMod val="115000"/>
                </a:srgbClr>
              </a:gs>
              <a:gs pos="100000">
                <a:srgbClr val="F0A6CD">
                  <a:shade val="100000"/>
                  <a:satMod val="115000"/>
                </a:srgbClr>
              </a:gs>
            </a:gsLst>
            <a:lin ang="16200000" scaled="1"/>
            <a:tileRect/>
          </a:gradFill>
        </p:spPr>
        <p:txBody>
          <a:bodyPr/>
          <a:lstStyle/>
          <a:p>
            <a:r>
              <a:rPr lang="tr-TR" dirty="0" smtClean="0"/>
              <a:t>HPV </a:t>
            </a:r>
            <a:r>
              <a:rPr lang="tr-TR" dirty="0" err="1" smtClean="0"/>
              <a:t>Prevelansı</a:t>
            </a:r>
            <a:endParaRPr lang="tr-TR" dirty="0"/>
          </a:p>
        </p:txBody>
      </p:sp>
      <p:sp>
        <p:nvSpPr>
          <p:cNvPr id="3" name="İçerik Yer Tutucusu 2"/>
          <p:cNvSpPr>
            <a:spLocks noGrp="1"/>
          </p:cNvSpPr>
          <p:nvPr>
            <p:ph idx="1"/>
          </p:nvPr>
        </p:nvSpPr>
        <p:spPr/>
        <p:txBody>
          <a:bodyPr>
            <a:normAutofit/>
          </a:bodyPr>
          <a:lstStyle/>
          <a:p>
            <a:r>
              <a:rPr lang="en-US" sz="2400" dirty="0"/>
              <a:t>30-65</a:t>
            </a:r>
            <a:r>
              <a:rPr lang="tr-TR" sz="2400" dirty="0"/>
              <a:t> yaş kadınlarda yıllık </a:t>
            </a:r>
            <a:r>
              <a:rPr lang="tr-TR" sz="2400" dirty="0" err="1"/>
              <a:t>genital</a:t>
            </a:r>
            <a:r>
              <a:rPr lang="tr-TR" sz="2400" dirty="0"/>
              <a:t> siğil </a:t>
            </a:r>
            <a:r>
              <a:rPr lang="tr-TR" sz="2400" dirty="0" err="1"/>
              <a:t>prevalansı</a:t>
            </a:r>
            <a:r>
              <a:rPr lang="tr-TR" sz="2400" dirty="0"/>
              <a:t> </a:t>
            </a:r>
            <a:r>
              <a:rPr lang="en-US" sz="2400" dirty="0"/>
              <a:t>154</a:t>
            </a:r>
            <a:r>
              <a:rPr lang="tr-TR" sz="2400" dirty="0"/>
              <a:t>/</a:t>
            </a:r>
            <a:r>
              <a:rPr lang="en-US" sz="2400" dirty="0"/>
              <a:t> 100,000 </a:t>
            </a:r>
            <a:endParaRPr lang="tr-TR" sz="2400" dirty="0"/>
          </a:p>
          <a:p>
            <a:pPr marL="0" indent="0">
              <a:buNone/>
            </a:pPr>
            <a:r>
              <a:rPr lang="tr-TR" sz="1400" dirty="0" err="1">
                <a:solidFill>
                  <a:srgbClr val="FF0000"/>
                </a:solidFill>
              </a:rPr>
              <a:t>Ozgul</a:t>
            </a:r>
            <a:r>
              <a:rPr lang="tr-TR" sz="1400" dirty="0">
                <a:solidFill>
                  <a:srgbClr val="FF0000"/>
                </a:solidFill>
              </a:rPr>
              <a:t> N., et al. </a:t>
            </a:r>
            <a:r>
              <a:rPr lang="en-US" sz="1400" dirty="0">
                <a:solidFill>
                  <a:srgbClr val="FF0000"/>
                </a:solidFill>
              </a:rPr>
              <a:t>Asian Pacific J Cancer </a:t>
            </a:r>
            <a:r>
              <a:rPr lang="en-US" sz="1400" dirty="0" err="1">
                <a:solidFill>
                  <a:srgbClr val="FF0000"/>
                </a:solidFill>
              </a:rPr>
              <a:t>Prev</a:t>
            </a:r>
            <a:r>
              <a:rPr lang="en-US" sz="1400" dirty="0">
                <a:solidFill>
                  <a:srgbClr val="FF0000"/>
                </a:solidFill>
              </a:rPr>
              <a:t>, 2011</a:t>
            </a:r>
            <a:endParaRPr lang="tr-TR" sz="1400" dirty="0">
              <a:solidFill>
                <a:srgbClr val="FF0000"/>
              </a:solidFill>
            </a:endParaRPr>
          </a:p>
          <a:p>
            <a:pPr marL="0" indent="0">
              <a:buNone/>
            </a:pPr>
            <a:endParaRPr lang="tr-TR" sz="1400" dirty="0">
              <a:solidFill>
                <a:srgbClr val="FF0000"/>
              </a:solidFill>
            </a:endParaRPr>
          </a:p>
          <a:p>
            <a:r>
              <a:rPr lang="tr-TR" sz="2400" dirty="0"/>
              <a:t>Aile Planlaması polikliniğine başvuran 1353 kadın,</a:t>
            </a:r>
          </a:p>
          <a:p>
            <a:pPr marL="0" indent="0">
              <a:buNone/>
            </a:pPr>
            <a:r>
              <a:rPr lang="tr-TR" sz="2400" dirty="0"/>
              <a:t> </a:t>
            </a:r>
            <a:r>
              <a:rPr lang="tr-TR" sz="2400" dirty="0" err="1"/>
              <a:t>prevalansı</a:t>
            </a:r>
            <a:r>
              <a:rPr lang="tr-TR" sz="2400" dirty="0"/>
              <a:t>: % 2.1 HPV</a:t>
            </a:r>
          </a:p>
          <a:p>
            <a:pPr marL="0" indent="0">
              <a:buNone/>
            </a:pPr>
            <a:r>
              <a:rPr lang="tr-TR" sz="1400" dirty="0">
                <a:solidFill>
                  <a:srgbClr val="FF0000"/>
                </a:solidFill>
              </a:rPr>
              <a:t>İnal MM., et al. </a:t>
            </a:r>
            <a:r>
              <a:rPr lang="tr-TR" sz="1400" dirty="0" err="1">
                <a:solidFill>
                  <a:srgbClr val="FF0000"/>
                </a:solidFill>
              </a:rPr>
              <a:t>Int</a:t>
            </a:r>
            <a:r>
              <a:rPr lang="tr-TR" sz="1400" dirty="0">
                <a:solidFill>
                  <a:srgbClr val="FF0000"/>
                </a:solidFill>
              </a:rPr>
              <a:t> J </a:t>
            </a:r>
            <a:r>
              <a:rPr lang="tr-TR" sz="1400" dirty="0" err="1">
                <a:solidFill>
                  <a:srgbClr val="FF0000"/>
                </a:solidFill>
              </a:rPr>
              <a:t>Gynecol</a:t>
            </a:r>
            <a:r>
              <a:rPr lang="tr-TR" sz="1400" dirty="0">
                <a:solidFill>
                  <a:srgbClr val="FF0000"/>
                </a:solidFill>
              </a:rPr>
              <a:t> </a:t>
            </a:r>
            <a:r>
              <a:rPr lang="tr-TR" sz="1400" dirty="0" err="1">
                <a:solidFill>
                  <a:srgbClr val="FF0000"/>
                </a:solidFill>
              </a:rPr>
              <a:t>Cancer</a:t>
            </a:r>
            <a:r>
              <a:rPr lang="tr-TR" sz="1400" dirty="0">
                <a:solidFill>
                  <a:srgbClr val="FF0000"/>
                </a:solidFill>
              </a:rPr>
              <a:t> 2007, 17, 1266–1270</a:t>
            </a:r>
          </a:p>
          <a:p>
            <a:r>
              <a:rPr lang="tr-TR" sz="2400" dirty="0" err="1"/>
              <a:t>Sitolojik</a:t>
            </a:r>
            <a:r>
              <a:rPr lang="tr-TR" sz="2400" dirty="0"/>
              <a:t> anormalliklerde HPV %52, Normal %27</a:t>
            </a:r>
          </a:p>
          <a:p>
            <a:pPr marL="0" indent="0">
              <a:buNone/>
            </a:pPr>
            <a:r>
              <a:rPr lang="tr-TR" sz="1400" dirty="0">
                <a:solidFill>
                  <a:srgbClr val="FF0000"/>
                </a:solidFill>
              </a:rPr>
              <a:t>TRSGO n=6388 Dursun P., et al. </a:t>
            </a:r>
            <a:r>
              <a:rPr lang="tr-TR" sz="1400" dirty="0" err="1">
                <a:solidFill>
                  <a:srgbClr val="FF0000"/>
                </a:solidFill>
              </a:rPr>
              <a:t>Turk</a:t>
            </a:r>
            <a:r>
              <a:rPr lang="tr-TR" sz="1400" dirty="0">
                <a:solidFill>
                  <a:srgbClr val="FF0000"/>
                </a:solidFill>
              </a:rPr>
              <a:t> </a:t>
            </a:r>
            <a:r>
              <a:rPr lang="tr-TR" sz="1400" dirty="0" err="1">
                <a:solidFill>
                  <a:srgbClr val="FF0000"/>
                </a:solidFill>
              </a:rPr>
              <a:t>Pathol</a:t>
            </a:r>
            <a:r>
              <a:rPr lang="tr-TR" sz="1400" dirty="0">
                <a:solidFill>
                  <a:srgbClr val="FF0000"/>
                </a:solidFill>
              </a:rPr>
              <a:t> </a:t>
            </a:r>
            <a:r>
              <a:rPr lang="tr-TR" sz="1400" dirty="0" err="1">
                <a:solidFill>
                  <a:srgbClr val="FF0000"/>
                </a:solidFill>
              </a:rPr>
              <a:t>Derg</a:t>
            </a:r>
            <a:r>
              <a:rPr lang="tr-TR" sz="1400" dirty="0">
                <a:solidFill>
                  <a:srgbClr val="FF0000"/>
                </a:solidFill>
              </a:rPr>
              <a:t>. 2013</a:t>
            </a:r>
          </a:p>
          <a:p>
            <a:pPr marL="0" indent="0">
              <a:buNone/>
            </a:pPr>
            <a:endParaRPr lang="tr-TR" sz="1400" dirty="0">
              <a:solidFill>
                <a:srgbClr val="FF0000"/>
              </a:solidFill>
            </a:endParaRPr>
          </a:p>
          <a:p>
            <a:r>
              <a:rPr lang="tr-TR" sz="2400" dirty="0"/>
              <a:t>HPV </a:t>
            </a:r>
            <a:r>
              <a:rPr lang="tr-TR" sz="2400" dirty="0" err="1"/>
              <a:t>prevalansı</a:t>
            </a:r>
            <a:r>
              <a:rPr lang="tr-TR" sz="2400" dirty="0"/>
              <a:t> %8.5</a:t>
            </a:r>
          </a:p>
          <a:p>
            <a:pPr marL="0" indent="0">
              <a:buNone/>
            </a:pPr>
            <a:r>
              <a:rPr lang="en-US" sz="1800" dirty="0" err="1">
                <a:solidFill>
                  <a:srgbClr val="FF0000"/>
                </a:solidFill>
              </a:rPr>
              <a:t>Akcali</a:t>
            </a:r>
            <a:r>
              <a:rPr lang="tr-TR" sz="1800" dirty="0">
                <a:solidFill>
                  <a:srgbClr val="FF0000"/>
                </a:solidFill>
              </a:rPr>
              <a:t> S., Et al.</a:t>
            </a:r>
            <a:r>
              <a:rPr lang="en-US" sz="1800" dirty="0">
                <a:solidFill>
                  <a:srgbClr val="FF0000"/>
                </a:solidFill>
              </a:rPr>
              <a:t> Asian Pacific J Cancer </a:t>
            </a:r>
            <a:r>
              <a:rPr lang="en-US" sz="1800" dirty="0" err="1">
                <a:solidFill>
                  <a:srgbClr val="FF0000"/>
                </a:solidFill>
              </a:rPr>
              <a:t>Prev</a:t>
            </a:r>
            <a:r>
              <a:rPr lang="en-US" sz="1800" dirty="0">
                <a:solidFill>
                  <a:srgbClr val="FF0000"/>
                </a:solidFill>
              </a:rPr>
              <a:t>, 201</a:t>
            </a:r>
            <a:r>
              <a:rPr lang="tr-TR" sz="1800" dirty="0">
                <a:solidFill>
                  <a:srgbClr val="FF0000"/>
                </a:solidFill>
              </a:rPr>
              <a:t>3</a:t>
            </a:r>
          </a:p>
          <a:p>
            <a:endParaRPr lang="tr-TR" sz="1800" dirty="0"/>
          </a:p>
        </p:txBody>
      </p:sp>
    </p:spTree>
    <p:extLst>
      <p:ext uri="{BB962C8B-B14F-4D97-AF65-F5344CB8AC3E}">
        <p14:creationId xmlns:p14="http://schemas.microsoft.com/office/powerpoint/2010/main" val="7263877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31950" y="3068638"/>
            <a:ext cx="1022350" cy="641350"/>
          </a:xfrm>
          <a:prstGeom prst="rect">
            <a:avLst/>
          </a:prstGeom>
          <a:noFill/>
          <a:ln w="9525">
            <a:noFill/>
            <a:miter lim="800000"/>
            <a:headEnd/>
            <a:tailEnd/>
          </a:ln>
        </p:spPr>
        <p:txBody>
          <a:bodyPr wrap="none">
            <a:spAutoFit/>
          </a:bodyPr>
          <a:lstStyle/>
          <a:p>
            <a:r>
              <a:rPr lang="tr-TR" b="1">
                <a:latin typeface="Tahoma" pitchFamily="34" charset="0"/>
              </a:rPr>
              <a:t>Normal</a:t>
            </a:r>
          </a:p>
          <a:p>
            <a:r>
              <a:rPr lang="tr-TR" b="1">
                <a:latin typeface="Tahoma" pitchFamily="34" charset="0"/>
              </a:rPr>
              <a:t>Serviks</a:t>
            </a:r>
          </a:p>
        </p:txBody>
      </p:sp>
      <p:sp>
        <p:nvSpPr>
          <p:cNvPr id="18435" name="Text Box 3"/>
          <p:cNvSpPr txBox="1">
            <a:spLocks noChangeArrowheads="1"/>
          </p:cNvSpPr>
          <p:nvPr/>
        </p:nvSpPr>
        <p:spPr bwMode="auto">
          <a:xfrm>
            <a:off x="4367213" y="2924175"/>
            <a:ext cx="1060450" cy="915988"/>
          </a:xfrm>
          <a:prstGeom prst="rect">
            <a:avLst/>
          </a:prstGeom>
          <a:noFill/>
          <a:ln w="9525">
            <a:noFill/>
            <a:miter lim="800000"/>
            <a:headEnd/>
            <a:tailEnd/>
          </a:ln>
        </p:spPr>
        <p:txBody>
          <a:bodyPr wrap="none">
            <a:spAutoFit/>
          </a:bodyPr>
          <a:lstStyle/>
          <a:p>
            <a:pPr algn="ctr"/>
            <a:r>
              <a:rPr lang="tr-TR" b="1">
                <a:latin typeface="Tahoma" pitchFamily="34" charset="0"/>
              </a:rPr>
              <a:t>HPV</a:t>
            </a:r>
          </a:p>
          <a:p>
            <a:pPr algn="ctr"/>
            <a:r>
              <a:rPr lang="tr-TR" b="1">
                <a:latin typeface="Tahoma" pitchFamily="34" charset="0"/>
              </a:rPr>
              <a:t>enfekte</a:t>
            </a:r>
          </a:p>
          <a:p>
            <a:pPr algn="ctr"/>
            <a:r>
              <a:rPr lang="tr-TR" b="1">
                <a:latin typeface="Tahoma" pitchFamily="34" charset="0"/>
              </a:rPr>
              <a:t>serviks</a:t>
            </a:r>
          </a:p>
        </p:txBody>
      </p:sp>
      <p:sp>
        <p:nvSpPr>
          <p:cNvPr id="18436" name="Text Box 4"/>
          <p:cNvSpPr txBox="1">
            <a:spLocks noChangeArrowheads="1"/>
          </p:cNvSpPr>
          <p:nvPr/>
        </p:nvSpPr>
        <p:spPr bwMode="auto">
          <a:xfrm>
            <a:off x="7058026" y="3074988"/>
            <a:ext cx="1343025" cy="366712"/>
          </a:xfrm>
          <a:prstGeom prst="rect">
            <a:avLst/>
          </a:prstGeom>
          <a:noFill/>
          <a:ln w="9525">
            <a:noFill/>
            <a:miter lim="800000"/>
            <a:headEnd/>
            <a:tailEnd/>
          </a:ln>
        </p:spPr>
        <p:txBody>
          <a:bodyPr wrap="none">
            <a:spAutoFit/>
          </a:bodyPr>
          <a:lstStyle/>
          <a:p>
            <a:pPr algn="ctr"/>
            <a:r>
              <a:rPr lang="tr-TR" b="1">
                <a:latin typeface="Tahoma" pitchFamily="34" charset="0"/>
              </a:rPr>
              <a:t>Prekanser</a:t>
            </a:r>
          </a:p>
        </p:txBody>
      </p:sp>
      <p:sp>
        <p:nvSpPr>
          <p:cNvPr id="18437" name="Text Box 5"/>
          <p:cNvSpPr txBox="1">
            <a:spLocks noChangeArrowheads="1"/>
          </p:cNvSpPr>
          <p:nvPr/>
        </p:nvSpPr>
        <p:spPr bwMode="auto">
          <a:xfrm>
            <a:off x="9655175" y="3068638"/>
            <a:ext cx="977900" cy="366712"/>
          </a:xfrm>
          <a:prstGeom prst="rect">
            <a:avLst/>
          </a:prstGeom>
          <a:noFill/>
          <a:ln w="9525">
            <a:noFill/>
            <a:miter lim="800000"/>
            <a:headEnd/>
            <a:tailEnd/>
          </a:ln>
        </p:spPr>
        <p:txBody>
          <a:bodyPr wrap="none">
            <a:spAutoFit/>
          </a:bodyPr>
          <a:lstStyle/>
          <a:p>
            <a:pPr algn="ctr"/>
            <a:r>
              <a:rPr lang="tr-TR" b="1">
                <a:latin typeface="Tahoma" pitchFamily="34" charset="0"/>
              </a:rPr>
              <a:t>Kanser</a:t>
            </a:r>
          </a:p>
        </p:txBody>
      </p:sp>
      <p:sp>
        <p:nvSpPr>
          <p:cNvPr id="18438" name="Text Box 6"/>
          <p:cNvSpPr txBox="1">
            <a:spLocks noChangeArrowheads="1"/>
          </p:cNvSpPr>
          <p:nvPr/>
        </p:nvSpPr>
        <p:spPr bwMode="auto">
          <a:xfrm>
            <a:off x="2855913" y="2947988"/>
            <a:ext cx="1300162" cy="336550"/>
          </a:xfrm>
          <a:prstGeom prst="rect">
            <a:avLst/>
          </a:prstGeom>
          <a:noFill/>
          <a:ln w="9525">
            <a:noFill/>
            <a:miter lim="800000"/>
            <a:headEnd/>
            <a:tailEnd/>
          </a:ln>
        </p:spPr>
        <p:txBody>
          <a:bodyPr wrap="none">
            <a:spAutoFit/>
          </a:bodyPr>
          <a:lstStyle/>
          <a:p>
            <a:pPr algn="ctr"/>
            <a:r>
              <a:rPr lang="tr-TR" sz="1600" b="1">
                <a:solidFill>
                  <a:srgbClr val="FF0000"/>
                </a:solidFill>
                <a:latin typeface="Tahoma" pitchFamily="34" charset="0"/>
              </a:rPr>
              <a:t>Enfeksiyon</a:t>
            </a:r>
          </a:p>
        </p:txBody>
      </p:sp>
      <p:sp>
        <p:nvSpPr>
          <p:cNvPr id="18439" name="Text Box 7"/>
          <p:cNvSpPr txBox="1">
            <a:spLocks noChangeArrowheads="1"/>
          </p:cNvSpPr>
          <p:nvPr/>
        </p:nvSpPr>
        <p:spPr bwMode="auto">
          <a:xfrm>
            <a:off x="3000376" y="3421063"/>
            <a:ext cx="855663" cy="366712"/>
          </a:xfrm>
          <a:prstGeom prst="rect">
            <a:avLst/>
          </a:prstGeom>
          <a:noFill/>
          <a:ln w="9525">
            <a:noFill/>
            <a:miter lim="800000"/>
            <a:headEnd/>
            <a:tailEnd/>
          </a:ln>
        </p:spPr>
        <p:txBody>
          <a:bodyPr wrap="none">
            <a:spAutoFit/>
          </a:bodyPr>
          <a:lstStyle/>
          <a:p>
            <a:pPr algn="ctr"/>
            <a:r>
              <a:rPr lang="tr-TR" i="1">
                <a:solidFill>
                  <a:srgbClr val="FF0000"/>
                </a:solidFill>
                <a:latin typeface="Tahoma" pitchFamily="34" charset="0"/>
              </a:rPr>
              <a:t>Klirens</a:t>
            </a:r>
          </a:p>
        </p:txBody>
      </p:sp>
      <p:sp>
        <p:nvSpPr>
          <p:cNvPr id="18440" name="Text Box 8"/>
          <p:cNvSpPr txBox="1">
            <a:spLocks noChangeArrowheads="1"/>
          </p:cNvSpPr>
          <p:nvPr/>
        </p:nvSpPr>
        <p:spPr bwMode="auto">
          <a:xfrm>
            <a:off x="5611814" y="2947988"/>
            <a:ext cx="1347787" cy="336550"/>
          </a:xfrm>
          <a:prstGeom prst="rect">
            <a:avLst/>
          </a:prstGeom>
          <a:noFill/>
          <a:ln w="9525">
            <a:noFill/>
            <a:miter lim="800000"/>
            <a:headEnd/>
            <a:tailEnd/>
          </a:ln>
        </p:spPr>
        <p:txBody>
          <a:bodyPr wrap="none">
            <a:spAutoFit/>
          </a:bodyPr>
          <a:lstStyle/>
          <a:p>
            <a:pPr algn="ctr"/>
            <a:r>
              <a:rPr lang="tr-TR" sz="1600" b="1">
                <a:solidFill>
                  <a:srgbClr val="FF0000"/>
                </a:solidFill>
                <a:latin typeface="Tahoma" pitchFamily="34" charset="0"/>
              </a:rPr>
              <a:t>Progresyon</a:t>
            </a:r>
          </a:p>
        </p:txBody>
      </p:sp>
      <p:sp>
        <p:nvSpPr>
          <p:cNvPr id="18441" name="Text Box 9"/>
          <p:cNvSpPr txBox="1">
            <a:spLocks noChangeArrowheads="1"/>
          </p:cNvSpPr>
          <p:nvPr/>
        </p:nvSpPr>
        <p:spPr bwMode="auto">
          <a:xfrm>
            <a:off x="5645151" y="3427413"/>
            <a:ext cx="1243013" cy="366712"/>
          </a:xfrm>
          <a:prstGeom prst="rect">
            <a:avLst/>
          </a:prstGeom>
          <a:noFill/>
          <a:ln w="9525">
            <a:noFill/>
            <a:miter lim="800000"/>
            <a:headEnd/>
            <a:tailEnd/>
          </a:ln>
        </p:spPr>
        <p:txBody>
          <a:bodyPr wrap="none">
            <a:spAutoFit/>
          </a:bodyPr>
          <a:lstStyle/>
          <a:p>
            <a:pPr algn="ctr"/>
            <a:r>
              <a:rPr lang="tr-TR" i="1">
                <a:solidFill>
                  <a:srgbClr val="FF0000"/>
                </a:solidFill>
                <a:latin typeface="Tahoma" pitchFamily="34" charset="0"/>
              </a:rPr>
              <a:t>Regresyon</a:t>
            </a:r>
          </a:p>
        </p:txBody>
      </p:sp>
      <p:sp>
        <p:nvSpPr>
          <p:cNvPr id="18442" name="Text Box 10"/>
          <p:cNvSpPr txBox="1">
            <a:spLocks noChangeArrowheads="1"/>
          </p:cNvSpPr>
          <p:nvPr/>
        </p:nvSpPr>
        <p:spPr bwMode="auto">
          <a:xfrm>
            <a:off x="8401050" y="2947988"/>
            <a:ext cx="1131888" cy="336550"/>
          </a:xfrm>
          <a:prstGeom prst="rect">
            <a:avLst/>
          </a:prstGeom>
          <a:noFill/>
          <a:ln w="9525">
            <a:noFill/>
            <a:miter lim="800000"/>
            <a:headEnd/>
            <a:tailEnd/>
          </a:ln>
        </p:spPr>
        <p:txBody>
          <a:bodyPr wrap="none">
            <a:spAutoFit/>
          </a:bodyPr>
          <a:lstStyle/>
          <a:p>
            <a:pPr algn="ctr"/>
            <a:r>
              <a:rPr lang="tr-TR" sz="1600" b="1">
                <a:solidFill>
                  <a:srgbClr val="FF0000"/>
                </a:solidFill>
                <a:latin typeface="Tahoma" pitchFamily="34" charset="0"/>
              </a:rPr>
              <a:t>İnvazyon</a:t>
            </a:r>
          </a:p>
        </p:txBody>
      </p:sp>
      <p:sp>
        <p:nvSpPr>
          <p:cNvPr id="18443" name="Line 11"/>
          <p:cNvSpPr>
            <a:spLocks noChangeShapeType="1"/>
          </p:cNvSpPr>
          <p:nvPr/>
        </p:nvSpPr>
        <p:spPr bwMode="auto">
          <a:xfrm>
            <a:off x="2895600" y="3276600"/>
            <a:ext cx="1296988" cy="0"/>
          </a:xfrm>
          <a:prstGeom prst="line">
            <a:avLst/>
          </a:prstGeom>
          <a:noFill/>
          <a:ln w="57150">
            <a:solidFill>
              <a:schemeClr val="tx2"/>
            </a:solidFill>
            <a:round/>
            <a:headEnd/>
            <a:tailEnd type="triangle" w="med" len="med"/>
          </a:ln>
        </p:spPr>
        <p:txBody>
          <a:bodyPr/>
          <a:lstStyle/>
          <a:p>
            <a:endParaRPr lang="tr-TR"/>
          </a:p>
        </p:txBody>
      </p:sp>
      <p:sp>
        <p:nvSpPr>
          <p:cNvPr id="18444" name="Line 12"/>
          <p:cNvSpPr>
            <a:spLocks noChangeShapeType="1"/>
          </p:cNvSpPr>
          <p:nvPr/>
        </p:nvSpPr>
        <p:spPr bwMode="auto">
          <a:xfrm flipH="1">
            <a:off x="2927350" y="3427413"/>
            <a:ext cx="1296988" cy="0"/>
          </a:xfrm>
          <a:prstGeom prst="line">
            <a:avLst/>
          </a:prstGeom>
          <a:noFill/>
          <a:ln w="57150">
            <a:solidFill>
              <a:schemeClr val="tx2"/>
            </a:solidFill>
            <a:round/>
            <a:headEnd/>
            <a:tailEnd type="triangle" w="med" len="med"/>
          </a:ln>
        </p:spPr>
        <p:txBody>
          <a:bodyPr/>
          <a:lstStyle/>
          <a:p>
            <a:endParaRPr lang="tr-TR"/>
          </a:p>
        </p:txBody>
      </p:sp>
      <p:sp>
        <p:nvSpPr>
          <p:cNvPr id="18445" name="Line 13"/>
          <p:cNvSpPr>
            <a:spLocks noChangeShapeType="1"/>
          </p:cNvSpPr>
          <p:nvPr/>
        </p:nvSpPr>
        <p:spPr bwMode="auto">
          <a:xfrm>
            <a:off x="5662614" y="3284538"/>
            <a:ext cx="1296987" cy="0"/>
          </a:xfrm>
          <a:prstGeom prst="line">
            <a:avLst/>
          </a:prstGeom>
          <a:noFill/>
          <a:ln w="57150">
            <a:solidFill>
              <a:schemeClr val="tx2"/>
            </a:solidFill>
            <a:round/>
            <a:headEnd/>
            <a:tailEnd type="triangle" w="med" len="med"/>
          </a:ln>
        </p:spPr>
        <p:txBody>
          <a:bodyPr/>
          <a:lstStyle/>
          <a:p>
            <a:endParaRPr lang="tr-TR"/>
          </a:p>
        </p:txBody>
      </p:sp>
      <p:sp>
        <p:nvSpPr>
          <p:cNvPr id="18446" name="Line 14"/>
          <p:cNvSpPr>
            <a:spLocks noChangeShapeType="1"/>
          </p:cNvSpPr>
          <p:nvPr/>
        </p:nvSpPr>
        <p:spPr bwMode="auto">
          <a:xfrm flipH="1">
            <a:off x="5662614" y="3427413"/>
            <a:ext cx="1296987" cy="0"/>
          </a:xfrm>
          <a:prstGeom prst="line">
            <a:avLst/>
          </a:prstGeom>
          <a:noFill/>
          <a:ln w="57150">
            <a:solidFill>
              <a:schemeClr val="tx2"/>
            </a:solidFill>
            <a:prstDash val="dash"/>
            <a:round/>
            <a:headEnd/>
            <a:tailEnd type="triangle" w="med" len="med"/>
          </a:ln>
        </p:spPr>
        <p:txBody>
          <a:bodyPr/>
          <a:lstStyle/>
          <a:p>
            <a:endParaRPr lang="tr-TR"/>
          </a:p>
        </p:txBody>
      </p:sp>
      <p:sp>
        <p:nvSpPr>
          <p:cNvPr id="18447" name="Line 15"/>
          <p:cNvSpPr>
            <a:spLocks noChangeShapeType="1"/>
          </p:cNvSpPr>
          <p:nvPr/>
        </p:nvSpPr>
        <p:spPr bwMode="auto">
          <a:xfrm>
            <a:off x="8399464" y="3284538"/>
            <a:ext cx="1296987" cy="0"/>
          </a:xfrm>
          <a:prstGeom prst="line">
            <a:avLst/>
          </a:prstGeom>
          <a:noFill/>
          <a:ln w="57150">
            <a:solidFill>
              <a:schemeClr val="tx2"/>
            </a:solidFill>
            <a:round/>
            <a:headEnd/>
            <a:tailEnd type="triangle" w="med" len="med"/>
          </a:ln>
        </p:spPr>
        <p:txBody>
          <a:bodyPr/>
          <a:lstStyle/>
          <a:p>
            <a:endParaRPr lang="tr-TR"/>
          </a:p>
        </p:txBody>
      </p:sp>
      <p:sp>
        <p:nvSpPr>
          <p:cNvPr id="18448" name="Line 16"/>
          <p:cNvSpPr>
            <a:spLocks noChangeShapeType="1"/>
          </p:cNvSpPr>
          <p:nvPr/>
        </p:nvSpPr>
        <p:spPr bwMode="auto">
          <a:xfrm flipV="1">
            <a:off x="4511675" y="2995613"/>
            <a:ext cx="0" cy="144462"/>
          </a:xfrm>
          <a:prstGeom prst="line">
            <a:avLst/>
          </a:prstGeom>
          <a:noFill/>
          <a:ln w="57150">
            <a:solidFill>
              <a:schemeClr val="tx1"/>
            </a:solidFill>
            <a:round/>
            <a:headEnd/>
            <a:tailEnd/>
          </a:ln>
        </p:spPr>
        <p:txBody>
          <a:bodyPr/>
          <a:lstStyle/>
          <a:p>
            <a:endParaRPr lang="tr-TR"/>
          </a:p>
        </p:txBody>
      </p:sp>
      <p:sp>
        <p:nvSpPr>
          <p:cNvPr id="18449" name="Line 17"/>
          <p:cNvSpPr>
            <a:spLocks noChangeShapeType="1"/>
          </p:cNvSpPr>
          <p:nvPr/>
        </p:nvSpPr>
        <p:spPr bwMode="auto">
          <a:xfrm flipH="1">
            <a:off x="4008439" y="2995613"/>
            <a:ext cx="503237" cy="0"/>
          </a:xfrm>
          <a:prstGeom prst="line">
            <a:avLst/>
          </a:prstGeom>
          <a:noFill/>
          <a:ln w="57150">
            <a:solidFill>
              <a:schemeClr val="tx1"/>
            </a:solidFill>
            <a:round/>
            <a:headEnd/>
            <a:tailEnd/>
          </a:ln>
        </p:spPr>
        <p:txBody>
          <a:bodyPr/>
          <a:lstStyle/>
          <a:p>
            <a:endParaRPr lang="tr-TR"/>
          </a:p>
        </p:txBody>
      </p:sp>
      <p:sp>
        <p:nvSpPr>
          <p:cNvPr id="18450" name="Line 18"/>
          <p:cNvSpPr>
            <a:spLocks noChangeShapeType="1"/>
          </p:cNvSpPr>
          <p:nvPr/>
        </p:nvSpPr>
        <p:spPr bwMode="auto">
          <a:xfrm flipV="1">
            <a:off x="4008438" y="1916113"/>
            <a:ext cx="0" cy="1079500"/>
          </a:xfrm>
          <a:prstGeom prst="line">
            <a:avLst/>
          </a:prstGeom>
          <a:noFill/>
          <a:ln w="57150">
            <a:solidFill>
              <a:schemeClr val="tx1"/>
            </a:solidFill>
            <a:round/>
            <a:headEnd/>
            <a:tailEnd/>
          </a:ln>
        </p:spPr>
        <p:txBody>
          <a:bodyPr/>
          <a:lstStyle/>
          <a:p>
            <a:endParaRPr lang="tr-TR"/>
          </a:p>
        </p:txBody>
      </p:sp>
      <p:sp>
        <p:nvSpPr>
          <p:cNvPr id="18451" name="Line 19"/>
          <p:cNvSpPr>
            <a:spLocks noChangeShapeType="1"/>
          </p:cNvSpPr>
          <p:nvPr/>
        </p:nvSpPr>
        <p:spPr bwMode="auto">
          <a:xfrm>
            <a:off x="4006851" y="1916113"/>
            <a:ext cx="1368425" cy="0"/>
          </a:xfrm>
          <a:prstGeom prst="line">
            <a:avLst/>
          </a:prstGeom>
          <a:noFill/>
          <a:ln w="57150">
            <a:solidFill>
              <a:schemeClr val="tx1"/>
            </a:solidFill>
            <a:round/>
            <a:headEnd/>
            <a:tailEnd/>
          </a:ln>
        </p:spPr>
        <p:txBody>
          <a:bodyPr/>
          <a:lstStyle/>
          <a:p>
            <a:endParaRPr lang="tr-TR"/>
          </a:p>
        </p:txBody>
      </p:sp>
      <p:sp>
        <p:nvSpPr>
          <p:cNvPr id="18452" name="Line 20"/>
          <p:cNvSpPr>
            <a:spLocks noChangeShapeType="1"/>
          </p:cNvSpPr>
          <p:nvPr/>
        </p:nvSpPr>
        <p:spPr bwMode="auto">
          <a:xfrm>
            <a:off x="5375275" y="1916114"/>
            <a:ext cx="0" cy="1152525"/>
          </a:xfrm>
          <a:prstGeom prst="line">
            <a:avLst/>
          </a:prstGeom>
          <a:noFill/>
          <a:ln w="57150">
            <a:solidFill>
              <a:schemeClr val="tx1"/>
            </a:solidFill>
            <a:round/>
            <a:headEnd/>
            <a:tailEnd/>
          </a:ln>
        </p:spPr>
        <p:txBody>
          <a:bodyPr/>
          <a:lstStyle/>
          <a:p>
            <a:endParaRPr lang="tr-TR"/>
          </a:p>
        </p:txBody>
      </p:sp>
      <p:sp>
        <p:nvSpPr>
          <p:cNvPr id="18453" name="Line 21"/>
          <p:cNvSpPr>
            <a:spLocks noChangeShapeType="1"/>
          </p:cNvSpPr>
          <p:nvPr/>
        </p:nvSpPr>
        <p:spPr bwMode="auto">
          <a:xfrm>
            <a:off x="5375276" y="3068638"/>
            <a:ext cx="288925" cy="0"/>
          </a:xfrm>
          <a:prstGeom prst="line">
            <a:avLst/>
          </a:prstGeom>
          <a:noFill/>
          <a:ln w="57150">
            <a:solidFill>
              <a:schemeClr val="tx1"/>
            </a:solidFill>
            <a:round/>
            <a:headEnd/>
            <a:tailEnd type="triangle" w="med" len="med"/>
          </a:ln>
        </p:spPr>
        <p:txBody>
          <a:bodyPr/>
          <a:lstStyle/>
          <a:p>
            <a:endParaRPr lang="tr-TR"/>
          </a:p>
        </p:txBody>
      </p:sp>
      <p:sp>
        <p:nvSpPr>
          <p:cNvPr id="18454" name="Line 22"/>
          <p:cNvSpPr>
            <a:spLocks noChangeShapeType="1"/>
          </p:cNvSpPr>
          <p:nvPr/>
        </p:nvSpPr>
        <p:spPr bwMode="auto">
          <a:xfrm>
            <a:off x="4511675" y="3140075"/>
            <a:ext cx="71438" cy="0"/>
          </a:xfrm>
          <a:prstGeom prst="line">
            <a:avLst/>
          </a:prstGeom>
          <a:noFill/>
          <a:ln w="9525">
            <a:solidFill>
              <a:schemeClr val="tx1"/>
            </a:solidFill>
            <a:round/>
            <a:headEnd/>
            <a:tailEnd/>
          </a:ln>
        </p:spPr>
        <p:txBody>
          <a:bodyPr/>
          <a:lstStyle/>
          <a:p>
            <a:endParaRPr lang="tr-TR"/>
          </a:p>
        </p:txBody>
      </p:sp>
      <p:sp>
        <p:nvSpPr>
          <p:cNvPr id="18455" name="Text Box 23"/>
          <p:cNvSpPr txBox="1">
            <a:spLocks noChangeArrowheads="1"/>
          </p:cNvSpPr>
          <p:nvPr/>
        </p:nvSpPr>
        <p:spPr bwMode="auto">
          <a:xfrm>
            <a:off x="4130652" y="2119313"/>
            <a:ext cx="1120820" cy="523220"/>
          </a:xfrm>
          <a:prstGeom prst="rect">
            <a:avLst/>
          </a:prstGeom>
          <a:noFill/>
          <a:ln w="28575">
            <a:solidFill>
              <a:schemeClr val="tx2"/>
            </a:solidFill>
            <a:miter lim="800000"/>
            <a:headEnd/>
            <a:tailEnd/>
          </a:ln>
        </p:spPr>
        <p:txBody>
          <a:bodyPr wrap="none">
            <a:spAutoFit/>
          </a:bodyPr>
          <a:lstStyle/>
          <a:p>
            <a:pPr algn="ctr"/>
            <a:r>
              <a:rPr lang="tr-TR" sz="1400" b="1">
                <a:solidFill>
                  <a:srgbClr val="FF0000"/>
                </a:solidFill>
                <a:latin typeface="Tahoma" pitchFamily="34" charset="0"/>
              </a:rPr>
              <a:t>Persistans</a:t>
            </a:r>
          </a:p>
          <a:p>
            <a:pPr algn="ctr"/>
            <a:r>
              <a:rPr lang="tr-TR" sz="1400" b="1">
                <a:solidFill>
                  <a:srgbClr val="FF0000"/>
                </a:solidFill>
                <a:latin typeface="Tahoma" pitchFamily="34" charset="0"/>
              </a:rPr>
              <a:t>(&gt;1 yıl)</a:t>
            </a:r>
          </a:p>
        </p:txBody>
      </p:sp>
      <p:sp>
        <p:nvSpPr>
          <p:cNvPr id="21528" name="Text Box 24"/>
          <p:cNvSpPr txBox="1">
            <a:spLocks noChangeArrowheads="1"/>
          </p:cNvSpPr>
          <p:nvPr/>
        </p:nvSpPr>
        <p:spPr bwMode="auto">
          <a:xfrm>
            <a:off x="6888415" y="242888"/>
            <a:ext cx="3690434" cy="1569660"/>
          </a:xfrm>
          <a:prstGeom prst="rect">
            <a:avLst/>
          </a:prstGeom>
          <a:noFill/>
          <a:ln w="9525">
            <a:noFill/>
            <a:miter lim="800000"/>
            <a:headEnd/>
            <a:tailEnd/>
          </a:ln>
          <a:effectLst/>
        </p:spPr>
        <p:txBody>
          <a:bodyPr wrap="none">
            <a:spAutoFit/>
          </a:bodyPr>
          <a:lstStyle/>
          <a:p>
            <a:pPr algn="ctr">
              <a:defRPr/>
            </a:pPr>
            <a:r>
              <a:rPr lang="tr-TR" sz="3200" b="1">
                <a:solidFill>
                  <a:srgbClr val="FF3300"/>
                </a:solidFill>
                <a:effectLst>
                  <a:outerShdw blurRad="38100" dist="38100" dir="2700000" algn="tl">
                    <a:srgbClr val="C0C0C0"/>
                  </a:outerShdw>
                </a:effectLst>
                <a:latin typeface="Tahoma" pitchFamily="34" charset="0"/>
              </a:rPr>
              <a:t>Servikal</a:t>
            </a:r>
          </a:p>
          <a:p>
            <a:pPr algn="ctr">
              <a:defRPr/>
            </a:pPr>
            <a:r>
              <a:rPr lang="tr-TR" sz="3200" b="1">
                <a:solidFill>
                  <a:srgbClr val="FF3300"/>
                </a:solidFill>
                <a:effectLst>
                  <a:outerShdw blurRad="38100" dist="38100" dir="2700000" algn="tl">
                    <a:srgbClr val="C0C0C0"/>
                  </a:outerShdw>
                </a:effectLst>
                <a:latin typeface="Tahoma" pitchFamily="34" charset="0"/>
              </a:rPr>
              <a:t>Karsinogenezisin</a:t>
            </a:r>
          </a:p>
          <a:p>
            <a:pPr algn="ctr">
              <a:defRPr/>
            </a:pPr>
            <a:r>
              <a:rPr lang="tr-TR" sz="3200" b="1">
                <a:solidFill>
                  <a:srgbClr val="FF3300"/>
                </a:solidFill>
                <a:effectLst>
                  <a:outerShdw blurRad="38100" dist="38100" dir="2700000" algn="tl">
                    <a:srgbClr val="C0C0C0"/>
                  </a:outerShdw>
                </a:effectLst>
                <a:latin typeface="Tahoma" pitchFamily="34" charset="0"/>
              </a:rPr>
              <a:t>Doğal Öyküsü</a:t>
            </a:r>
          </a:p>
        </p:txBody>
      </p:sp>
      <p:sp>
        <p:nvSpPr>
          <p:cNvPr id="18457" name="Line 25"/>
          <p:cNvSpPr>
            <a:spLocks noChangeShapeType="1"/>
          </p:cNvSpPr>
          <p:nvPr/>
        </p:nvSpPr>
        <p:spPr bwMode="auto">
          <a:xfrm>
            <a:off x="4872038" y="3933825"/>
            <a:ext cx="0" cy="1150938"/>
          </a:xfrm>
          <a:prstGeom prst="line">
            <a:avLst/>
          </a:prstGeom>
          <a:noFill/>
          <a:ln w="9525">
            <a:solidFill>
              <a:schemeClr val="tx1"/>
            </a:solidFill>
            <a:round/>
            <a:headEnd/>
            <a:tailEnd type="triangle" w="med" len="med"/>
          </a:ln>
        </p:spPr>
        <p:txBody>
          <a:bodyPr/>
          <a:lstStyle/>
          <a:p>
            <a:endParaRPr lang="tr-TR"/>
          </a:p>
        </p:txBody>
      </p:sp>
      <p:sp>
        <p:nvSpPr>
          <p:cNvPr id="21530" name="Text Box 26"/>
          <p:cNvSpPr txBox="1">
            <a:spLocks noChangeArrowheads="1"/>
          </p:cNvSpPr>
          <p:nvPr/>
        </p:nvSpPr>
        <p:spPr bwMode="auto">
          <a:xfrm>
            <a:off x="3455988" y="5195888"/>
            <a:ext cx="2709862" cy="825500"/>
          </a:xfrm>
          <a:prstGeom prst="rect">
            <a:avLst/>
          </a:prstGeom>
          <a:noFill/>
          <a:ln w="9525">
            <a:noFill/>
            <a:miter lim="800000"/>
            <a:headEnd/>
            <a:tailEnd/>
          </a:ln>
          <a:effectLst/>
        </p:spPr>
        <p:txBody>
          <a:bodyPr wrap="none">
            <a:spAutoFit/>
          </a:bodyPr>
          <a:lstStyle/>
          <a:p>
            <a:pPr algn="ctr">
              <a:defRPr/>
            </a:pPr>
            <a:r>
              <a:rPr lang="tr-TR" sz="1600" b="1">
                <a:solidFill>
                  <a:schemeClr val="folHlink"/>
                </a:solidFill>
                <a:effectLst>
                  <a:outerShdw blurRad="38100" dist="38100" dir="2700000" algn="tl">
                    <a:srgbClr val="C0C0C0"/>
                  </a:outerShdw>
                </a:effectLst>
                <a:latin typeface="Tahoma" pitchFamily="34" charset="0"/>
              </a:rPr>
              <a:t>Hafif sitolojik anomaliler</a:t>
            </a:r>
          </a:p>
          <a:p>
            <a:pPr algn="ctr">
              <a:defRPr/>
            </a:pPr>
            <a:r>
              <a:rPr lang="tr-TR" sz="1600" b="1">
                <a:solidFill>
                  <a:schemeClr val="folHlink"/>
                </a:solidFill>
                <a:effectLst>
                  <a:outerShdw blurRad="38100" dist="38100" dir="2700000" algn="tl">
                    <a:srgbClr val="C0C0C0"/>
                  </a:outerShdw>
                </a:effectLst>
                <a:latin typeface="Tahoma" pitchFamily="34" charset="0"/>
              </a:rPr>
              <a:t>ve/veya</a:t>
            </a:r>
          </a:p>
          <a:p>
            <a:pPr algn="ctr">
              <a:defRPr/>
            </a:pPr>
            <a:r>
              <a:rPr lang="tr-TR" sz="1600" b="1">
                <a:solidFill>
                  <a:schemeClr val="folHlink"/>
                </a:solidFill>
                <a:effectLst>
                  <a:outerShdw blurRad="38100" dist="38100" dir="2700000" algn="tl">
                    <a:srgbClr val="C0C0C0"/>
                  </a:outerShdw>
                </a:effectLst>
                <a:latin typeface="Tahoma" pitchFamily="34" charset="0"/>
              </a:rPr>
              <a:t>serokonversiyon</a:t>
            </a:r>
          </a:p>
        </p:txBody>
      </p:sp>
      <p:cxnSp>
        <p:nvCxnSpPr>
          <p:cNvPr id="3" name="Straight Arrow Connector 2"/>
          <p:cNvCxnSpPr/>
          <p:nvPr/>
        </p:nvCxnSpPr>
        <p:spPr>
          <a:xfrm>
            <a:off x="6145975" y="4264934"/>
            <a:ext cx="3731485" cy="1568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757437" y="4139496"/>
            <a:ext cx="2994595" cy="7526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10- 15 </a:t>
            </a:r>
            <a:r>
              <a:rPr lang="en-US" sz="2800" b="1" dirty="0" err="1" smtClean="0">
                <a:solidFill>
                  <a:srgbClr val="FF0000"/>
                </a:solidFill>
              </a:rPr>
              <a:t>yıl</a:t>
            </a:r>
            <a:r>
              <a:rPr lang="en-US" sz="2800" b="1" dirty="0" smtClean="0">
                <a:solidFill>
                  <a:srgbClr val="FF0000"/>
                </a:solidFill>
              </a:rPr>
              <a:t> </a:t>
            </a:r>
            <a:endParaRPr lang="en-US" sz="2800" b="1" dirty="0">
              <a:solidFill>
                <a:srgbClr val="FF0000"/>
              </a:solidFill>
            </a:endParaRPr>
          </a:p>
        </p:txBody>
      </p:sp>
    </p:spTree>
    <p:extLst>
      <p:ext uri="{BB962C8B-B14F-4D97-AF65-F5344CB8AC3E}">
        <p14:creationId xmlns:p14="http://schemas.microsoft.com/office/powerpoint/2010/main" val="866830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3" name="Text Box 19"/>
          <p:cNvSpPr txBox="1">
            <a:spLocks noChangeArrowheads="1"/>
          </p:cNvSpPr>
          <p:nvPr/>
        </p:nvSpPr>
        <p:spPr bwMode="auto">
          <a:xfrm>
            <a:off x="1992313" y="293688"/>
            <a:ext cx="3251146" cy="36933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t>Asemptomatik HPV Enfeksiyonu</a:t>
            </a:r>
          </a:p>
        </p:txBody>
      </p:sp>
      <p:sp>
        <p:nvSpPr>
          <p:cNvPr id="72724" name="Line 20"/>
          <p:cNvSpPr>
            <a:spLocks noChangeShapeType="1"/>
          </p:cNvSpPr>
          <p:nvPr/>
        </p:nvSpPr>
        <p:spPr bwMode="auto">
          <a:xfrm>
            <a:off x="2279651" y="836613"/>
            <a:ext cx="3095625"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25" name="Text Box 21"/>
          <p:cNvSpPr txBox="1">
            <a:spLocks noChangeArrowheads="1"/>
          </p:cNvSpPr>
          <p:nvPr/>
        </p:nvSpPr>
        <p:spPr bwMode="auto">
          <a:xfrm>
            <a:off x="1644651" y="1228725"/>
            <a:ext cx="12112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%67</a:t>
            </a:r>
          </a:p>
          <a:p>
            <a:pPr>
              <a:lnSpc>
                <a:spcPct val="70000"/>
              </a:lnSpc>
            </a:pPr>
            <a:r>
              <a:rPr lang="tr-TR" b="1"/>
              <a:t>Regresyon</a:t>
            </a:r>
          </a:p>
        </p:txBody>
      </p:sp>
      <p:sp>
        <p:nvSpPr>
          <p:cNvPr id="72726" name="Text Box 22"/>
          <p:cNvSpPr txBox="1">
            <a:spLocks noChangeArrowheads="1"/>
          </p:cNvSpPr>
          <p:nvPr/>
        </p:nvSpPr>
        <p:spPr bwMode="auto">
          <a:xfrm>
            <a:off x="3143251" y="1223963"/>
            <a:ext cx="1223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%27</a:t>
            </a:r>
          </a:p>
          <a:p>
            <a:pPr>
              <a:lnSpc>
                <a:spcPct val="70000"/>
              </a:lnSpc>
            </a:pPr>
            <a:r>
              <a:rPr lang="tr-TR" b="1"/>
              <a:t>Persistans</a:t>
            </a:r>
          </a:p>
        </p:txBody>
      </p:sp>
      <p:sp>
        <p:nvSpPr>
          <p:cNvPr id="72727" name="Text Box 23"/>
          <p:cNvSpPr txBox="1">
            <a:spLocks noChangeArrowheads="1"/>
          </p:cNvSpPr>
          <p:nvPr/>
        </p:nvSpPr>
        <p:spPr bwMode="auto">
          <a:xfrm>
            <a:off x="4656139" y="1223963"/>
            <a:ext cx="1368425" cy="476250"/>
          </a:xfrm>
          <a:prstGeom prst="rect">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%6</a:t>
            </a:r>
          </a:p>
          <a:p>
            <a:pPr>
              <a:lnSpc>
                <a:spcPct val="70000"/>
              </a:lnSpc>
            </a:pPr>
            <a:r>
              <a:rPr lang="tr-TR" b="1"/>
              <a:t>Progresyon</a:t>
            </a:r>
          </a:p>
        </p:txBody>
      </p:sp>
      <p:sp>
        <p:nvSpPr>
          <p:cNvPr id="72728" name="Line 24"/>
          <p:cNvSpPr>
            <a:spLocks noChangeShapeType="1"/>
          </p:cNvSpPr>
          <p:nvPr/>
        </p:nvSpPr>
        <p:spPr bwMode="auto">
          <a:xfrm>
            <a:off x="2279650" y="836614"/>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29" name="Line 25"/>
          <p:cNvSpPr>
            <a:spLocks noChangeShapeType="1"/>
          </p:cNvSpPr>
          <p:nvPr/>
        </p:nvSpPr>
        <p:spPr bwMode="auto">
          <a:xfrm>
            <a:off x="3792538" y="836614"/>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30" name="Line 26"/>
          <p:cNvSpPr>
            <a:spLocks noChangeShapeType="1"/>
          </p:cNvSpPr>
          <p:nvPr/>
        </p:nvSpPr>
        <p:spPr bwMode="auto">
          <a:xfrm>
            <a:off x="5375275" y="836614"/>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31" name="Line 27"/>
          <p:cNvSpPr>
            <a:spLocks noChangeShapeType="1"/>
          </p:cNvSpPr>
          <p:nvPr/>
        </p:nvSpPr>
        <p:spPr bwMode="auto">
          <a:xfrm>
            <a:off x="5375275" y="1700214"/>
            <a:ext cx="0" cy="43338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32" name="Text Box 28"/>
          <p:cNvSpPr txBox="1">
            <a:spLocks noChangeArrowheads="1"/>
          </p:cNvSpPr>
          <p:nvPr/>
        </p:nvSpPr>
        <p:spPr bwMode="auto">
          <a:xfrm>
            <a:off x="4945063" y="2205038"/>
            <a:ext cx="863600" cy="2841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LGSIL</a:t>
            </a:r>
          </a:p>
        </p:txBody>
      </p:sp>
      <p:sp>
        <p:nvSpPr>
          <p:cNvPr id="72733" name="Line 29"/>
          <p:cNvSpPr>
            <a:spLocks noChangeShapeType="1"/>
          </p:cNvSpPr>
          <p:nvPr/>
        </p:nvSpPr>
        <p:spPr bwMode="auto">
          <a:xfrm>
            <a:off x="3863976" y="2565400"/>
            <a:ext cx="3095625"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34" name="Line 30"/>
          <p:cNvSpPr>
            <a:spLocks noChangeShapeType="1"/>
          </p:cNvSpPr>
          <p:nvPr/>
        </p:nvSpPr>
        <p:spPr bwMode="auto">
          <a:xfrm>
            <a:off x="3863975" y="2565401"/>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35" name="Line 31"/>
          <p:cNvSpPr>
            <a:spLocks noChangeShapeType="1"/>
          </p:cNvSpPr>
          <p:nvPr/>
        </p:nvSpPr>
        <p:spPr bwMode="auto">
          <a:xfrm>
            <a:off x="5376863" y="2565401"/>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36" name="Line 32"/>
          <p:cNvSpPr>
            <a:spLocks noChangeShapeType="1"/>
          </p:cNvSpPr>
          <p:nvPr/>
        </p:nvSpPr>
        <p:spPr bwMode="auto">
          <a:xfrm>
            <a:off x="6959600" y="2565401"/>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37" name="Text Box 33"/>
          <p:cNvSpPr txBox="1">
            <a:spLocks noChangeArrowheads="1"/>
          </p:cNvSpPr>
          <p:nvPr/>
        </p:nvSpPr>
        <p:spPr bwMode="auto">
          <a:xfrm>
            <a:off x="3302001" y="2928938"/>
            <a:ext cx="12112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%58</a:t>
            </a:r>
          </a:p>
          <a:p>
            <a:pPr>
              <a:lnSpc>
                <a:spcPct val="70000"/>
              </a:lnSpc>
            </a:pPr>
            <a:r>
              <a:rPr lang="tr-TR" b="1"/>
              <a:t>Regresyon</a:t>
            </a:r>
          </a:p>
        </p:txBody>
      </p:sp>
      <p:sp>
        <p:nvSpPr>
          <p:cNvPr id="72738" name="Text Box 34"/>
          <p:cNvSpPr txBox="1">
            <a:spLocks noChangeArrowheads="1"/>
          </p:cNvSpPr>
          <p:nvPr/>
        </p:nvSpPr>
        <p:spPr bwMode="auto">
          <a:xfrm>
            <a:off x="4800601" y="2924175"/>
            <a:ext cx="1223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%27</a:t>
            </a:r>
          </a:p>
          <a:p>
            <a:pPr>
              <a:lnSpc>
                <a:spcPct val="70000"/>
              </a:lnSpc>
            </a:pPr>
            <a:r>
              <a:rPr lang="tr-TR" b="1"/>
              <a:t>Persistans</a:t>
            </a:r>
          </a:p>
        </p:txBody>
      </p:sp>
      <p:sp>
        <p:nvSpPr>
          <p:cNvPr id="72739" name="Text Box 35"/>
          <p:cNvSpPr txBox="1">
            <a:spLocks noChangeArrowheads="1"/>
          </p:cNvSpPr>
          <p:nvPr/>
        </p:nvSpPr>
        <p:spPr bwMode="auto">
          <a:xfrm>
            <a:off x="6313489" y="2924175"/>
            <a:ext cx="1368425" cy="476250"/>
          </a:xfrm>
          <a:prstGeom prst="rect">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%15</a:t>
            </a:r>
          </a:p>
          <a:p>
            <a:pPr>
              <a:lnSpc>
                <a:spcPct val="70000"/>
              </a:lnSpc>
            </a:pPr>
            <a:r>
              <a:rPr lang="tr-TR" b="1"/>
              <a:t>Progresyon</a:t>
            </a:r>
          </a:p>
        </p:txBody>
      </p:sp>
      <p:sp>
        <p:nvSpPr>
          <p:cNvPr id="72740" name="Text Box 36"/>
          <p:cNvSpPr txBox="1">
            <a:spLocks noChangeArrowheads="1"/>
          </p:cNvSpPr>
          <p:nvPr/>
        </p:nvSpPr>
        <p:spPr bwMode="auto">
          <a:xfrm>
            <a:off x="6600826" y="3862388"/>
            <a:ext cx="1008063" cy="2841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HGSIL</a:t>
            </a:r>
          </a:p>
        </p:txBody>
      </p:sp>
      <p:sp>
        <p:nvSpPr>
          <p:cNvPr id="72741" name="Line 37"/>
          <p:cNvSpPr>
            <a:spLocks noChangeShapeType="1"/>
          </p:cNvSpPr>
          <p:nvPr/>
        </p:nvSpPr>
        <p:spPr bwMode="auto">
          <a:xfrm>
            <a:off x="5519739" y="4222750"/>
            <a:ext cx="3095625"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42" name="Line 38"/>
          <p:cNvSpPr>
            <a:spLocks noChangeShapeType="1"/>
          </p:cNvSpPr>
          <p:nvPr/>
        </p:nvSpPr>
        <p:spPr bwMode="auto">
          <a:xfrm>
            <a:off x="5519738" y="4222751"/>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43" name="Line 39"/>
          <p:cNvSpPr>
            <a:spLocks noChangeShapeType="1"/>
          </p:cNvSpPr>
          <p:nvPr/>
        </p:nvSpPr>
        <p:spPr bwMode="auto">
          <a:xfrm>
            <a:off x="7032625" y="4222751"/>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44" name="Line 40"/>
          <p:cNvSpPr>
            <a:spLocks noChangeShapeType="1"/>
          </p:cNvSpPr>
          <p:nvPr/>
        </p:nvSpPr>
        <p:spPr bwMode="auto">
          <a:xfrm>
            <a:off x="8615363" y="4222751"/>
            <a:ext cx="0" cy="2889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45" name="Text Box 41"/>
          <p:cNvSpPr txBox="1">
            <a:spLocks noChangeArrowheads="1"/>
          </p:cNvSpPr>
          <p:nvPr/>
        </p:nvSpPr>
        <p:spPr bwMode="auto">
          <a:xfrm>
            <a:off x="4957763" y="4586288"/>
            <a:ext cx="1211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%15</a:t>
            </a:r>
          </a:p>
          <a:p>
            <a:pPr>
              <a:lnSpc>
                <a:spcPct val="70000"/>
              </a:lnSpc>
            </a:pPr>
            <a:r>
              <a:rPr lang="tr-TR" b="1"/>
              <a:t>Regresyon</a:t>
            </a:r>
          </a:p>
        </p:txBody>
      </p:sp>
      <p:sp>
        <p:nvSpPr>
          <p:cNvPr id="72746" name="Text Box 42"/>
          <p:cNvSpPr txBox="1">
            <a:spLocks noChangeArrowheads="1"/>
          </p:cNvSpPr>
          <p:nvPr/>
        </p:nvSpPr>
        <p:spPr bwMode="auto">
          <a:xfrm>
            <a:off x="6456363" y="4581525"/>
            <a:ext cx="12239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%15</a:t>
            </a:r>
          </a:p>
          <a:p>
            <a:pPr>
              <a:lnSpc>
                <a:spcPct val="70000"/>
              </a:lnSpc>
            </a:pPr>
            <a:r>
              <a:rPr lang="tr-TR" b="1"/>
              <a:t>Persistans</a:t>
            </a:r>
          </a:p>
        </p:txBody>
      </p:sp>
      <p:sp>
        <p:nvSpPr>
          <p:cNvPr id="72747" name="Text Box 43"/>
          <p:cNvSpPr txBox="1">
            <a:spLocks noChangeArrowheads="1"/>
          </p:cNvSpPr>
          <p:nvPr/>
        </p:nvSpPr>
        <p:spPr bwMode="auto">
          <a:xfrm>
            <a:off x="7969251" y="4581525"/>
            <a:ext cx="1368425" cy="476250"/>
          </a:xfrm>
          <a:prstGeom prst="rect">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%70</a:t>
            </a:r>
          </a:p>
          <a:p>
            <a:pPr>
              <a:lnSpc>
                <a:spcPct val="70000"/>
              </a:lnSpc>
            </a:pPr>
            <a:r>
              <a:rPr lang="tr-TR" b="1"/>
              <a:t>Progresyon</a:t>
            </a:r>
          </a:p>
        </p:txBody>
      </p:sp>
      <p:sp>
        <p:nvSpPr>
          <p:cNvPr id="72748" name="Line 44"/>
          <p:cNvSpPr>
            <a:spLocks noChangeShapeType="1"/>
          </p:cNvSpPr>
          <p:nvPr/>
        </p:nvSpPr>
        <p:spPr bwMode="auto">
          <a:xfrm>
            <a:off x="7032625" y="3355975"/>
            <a:ext cx="0" cy="43338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49" name="Text Box 45"/>
          <p:cNvSpPr txBox="1">
            <a:spLocks noChangeArrowheads="1"/>
          </p:cNvSpPr>
          <p:nvPr/>
        </p:nvSpPr>
        <p:spPr bwMode="auto">
          <a:xfrm>
            <a:off x="7175501" y="5737226"/>
            <a:ext cx="2879725" cy="284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İnvazif Servikal Karsinom</a:t>
            </a:r>
          </a:p>
        </p:txBody>
      </p:sp>
      <p:sp>
        <p:nvSpPr>
          <p:cNvPr id="72750" name="Line 46"/>
          <p:cNvSpPr>
            <a:spLocks noChangeShapeType="1"/>
          </p:cNvSpPr>
          <p:nvPr/>
        </p:nvSpPr>
        <p:spPr bwMode="auto">
          <a:xfrm>
            <a:off x="8616950" y="5083175"/>
            <a:ext cx="0" cy="43338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51" name="Line 47"/>
          <p:cNvSpPr>
            <a:spLocks noChangeShapeType="1"/>
          </p:cNvSpPr>
          <p:nvPr/>
        </p:nvSpPr>
        <p:spPr bwMode="auto">
          <a:xfrm>
            <a:off x="3792538" y="620713"/>
            <a:ext cx="0" cy="2159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52" name="Text Box 48"/>
          <p:cNvSpPr txBox="1">
            <a:spLocks noChangeArrowheads="1"/>
          </p:cNvSpPr>
          <p:nvPr/>
        </p:nvSpPr>
        <p:spPr bwMode="auto">
          <a:xfrm>
            <a:off x="1558926" y="6375400"/>
            <a:ext cx="44825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b="1" i="1">
                <a:solidFill>
                  <a:schemeClr val="hlink"/>
                </a:solidFill>
              </a:rPr>
              <a:t>Garland SM et al., Pathology 2002;34:213-24</a:t>
            </a:r>
          </a:p>
        </p:txBody>
      </p:sp>
      <p:sp>
        <p:nvSpPr>
          <p:cNvPr id="72755" name="Text Box 51"/>
          <p:cNvSpPr txBox="1">
            <a:spLocks noChangeArrowheads="1"/>
          </p:cNvSpPr>
          <p:nvPr/>
        </p:nvSpPr>
        <p:spPr bwMode="auto">
          <a:xfrm>
            <a:off x="5519739" y="1773238"/>
            <a:ext cx="1081087" cy="2841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%2-5/yıl</a:t>
            </a:r>
          </a:p>
        </p:txBody>
      </p:sp>
      <p:sp>
        <p:nvSpPr>
          <p:cNvPr id="72756" name="Text Box 52"/>
          <p:cNvSpPr txBox="1">
            <a:spLocks noChangeArrowheads="1"/>
          </p:cNvSpPr>
          <p:nvPr/>
        </p:nvSpPr>
        <p:spPr bwMode="auto">
          <a:xfrm>
            <a:off x="7175500" y="3432176"/>
            <a:ext cx="1081088" cy="284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%15/2yıl</a:t>
            </a:r>
          </a:p>
        </p:txBody>
      </p:sp>
      <p:sp>
        <p:nvSpPr>
          <p:cNvPr id="72757" name="Text Box 53"/>
          <p:cNvSpPr txBox="1">
            <a:spLocks noChangeArrowheads="1"/>
          </p:cNvSpPr>
          <p:nvPr/>
        </p:nvSpPr>
        <p:spPr bwMode="auto">
          <a:xfrm>
            <a:off x="8759825" y="5157788"/>
            <a:ext cx="1296988" cy="2841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tr-TR" b="1"/>
              <a:t>%33/10yıl</a:t>
            </a:r>
          </a:p>
        </p:txBody>
      </p:sp>
      <p:sp>
        <p:nvSpPr>
          <p:cNvPr id="72758" name="Text Box 54"/>
          <p:cNvSpPr txBox="1">
            <a:spLocks noChangeArrowheads="1"/>
          </p:cNvSpPr>
          <p:nvPr/>
        </p:nvSpPr>
        <p:spPr bwMode="auto">
          <a:xfrm>
            <a:off x="7707313" y="260351"/>
            <a:ext cx="2565400" cy="14652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pPr>
            <a:r>
              <a:rPr lang="tr-TR" b="1">
                <a:solidFill>
                  <a:srgbClr val="FF0000"/>
                </a:solidFill>
                <a:latin typeface="Garamond" pitchFamily="18" charset="0"/>
              </a:rPr>
              <a:t>HPV tipi</a:t>
            </a:r>
          </a:p>
          <a:p>
            <a:pPr>
              <a:buFontTx/>
              <a:buAutoNum type="arabicPeriod"/>
            </a:pPr>
            <a:r>
              <a:rPr lang="tr-TR" b="1">
                <a:solidFill>
                  <a:srgbClr val="FF0000"/>
                </a:solidFill>
                <a:latin typeface="Garamond" pitchFamily="18" charset="0"/>
              </a:rPr>
              <a:t>HPV viral yük</a:t>
            </a:r>
          </a:p>
          <a:p>
            <a:pPr>
              <a:buFontTx/>
              <a:buAutoNum type="arabicPeriod"/>
            </a:pPr>
            <a:r>
              <a:rPr lang="tr-TR" b="1">
                <a:solidFill>
                  <a:srgbClr val="FF0000"/>
                </a:solidFill>
                <a:latin typeface="Garamond" pitchFamily="18" charset="0"/>
              </a:rPr>
              <a:t>Yaş</a:t>
            </a:r>
          </a:p>
          <a:p>
            <a:pPr>
              <a:buFontTx/>
              <a:buAutoNum type="arabicPeriod"/>
            </a:pPr>
            <a:r>
              <a:rPr lang="tr-TR" b="1">
                <a:solidFill>
                  <a:srgbClr val="FF0000"/>
                </a:solidFill>
                <a:latin typeface="Garamond" pitchFamily="18" charset="0"/>
              </a:rPr>
              <a:t>Konkomitan enfeksi-</a:t>
            </a:r>
          </a:p>
          <a:p>
            <a:r>
              <a:rPr lang="tr-TR" b="1">
                <a:solidFill>
                  <a:srgbClr val="FF0000"/>
                </a:solidFill>
                <a:latin typeface="Garamond" pitchFamily="18" charset="0"/>
              </a:rPr>
              <a:t>yonlar (HIV gibi)</a:t>
            </a:r>
          </a:p>
        </p:txBody>
      </p:sp>
      <p:pic>
        <p:nvPicPr>
          <p:cNvPr id="72760" name="Picture 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19288" y="4149725"/>
            <a:ext cx="2667000" cy="2006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38322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ln>
            <a:solidFill>
              <a:schemeClr val="accent3">
                <a:lumMod val="60000"/>
                <a:lumOff val="40000"/>
              </a:schemeClr>
            </a:solidFill>
          </a:ln>
          <a:effectLst>
            <a:glow rad="228600">
              <a:schemeClr val="accent2">
                <a:satMod val="175000"/>
                <a:alpha val="40000"/>
              </a:schemeClr>
            </a:glow>
          </a:effectLst>
        </p:spPr>
        <p:txBody>
          <a:bodyPr rtlCol="0">
            <a:normAutofit/>
          </a:bodyPr>
          <a:lstStyle/>
          <a:p>
            <a:pPr>
              <a:defRPr/>
            </a:pPr>
            <a:r>
              <a:rPr lang="tr-TR" b="1" dirty="0" smtClean="0">
                <a:solidFill>
                  <a:srgbClr val="002060"/>
                </a:solidFill>
              </a:rPr>
              <a:t>Servikal Kanser</a:t>
            </a:r>
            <a:endParaRPr lang="tr-TR" b="1" dirty="0">
              <a:solidFill>
                <a:srgbClr val="002060"/>
              </a:solidFill>
            </a:endParaRPr>
          </a:p>
        </p:txBody>
      </p:sp>
      <p:sp>
        <p:nvSpPr>
          <p:cNvPr id="3077" name="Content Placeholder 2"/>
          <p:cNvSpPr>
            <a:spLocks noGrp="1"/>
          </p:cNvSpPr>
          <p:nvPr>
            <p:ph idx="1"/>
          </p:nvPr>
        </p:nvSpPr>
        <p:spPr/>
        <p:txBody>
          <a:bodyPr/>
          <a:lstStyle/>
          <a:p>
            <a:pPr eaLnBrk="1" hangingPunct="1"/>
            <a:r>
              <a:rPr lang="tr-TR" smtClean="0"/>
              <a:t>Tüm Kanserlerin %10’unu oluşturur ve 3. sıklıkta görülen kanserdir.</a:t>
            </a:r>
          </a:p>
          <a:p>
            <a:pPr eaLnBrk="1" hangingPunct="1"/>
            <a:endParaRPr lang="tr-TR" smtClean="0"/>
          </a:p>
          <a:p>
            <a:pPr eaLnBrk="1" hangingPunct="1"/>
            <a:r>
              <a:rPr lang="tr-TR" smtClean="0"/>
              <a:t>Gelişmekte olan ülkelerde ise  tüm kanserlerin %15’ini oluşturur ve 2.sıklıkta görülen kanserdir.</a:t>
            </a:r>
          </a:p>
          <a:p>
            <a:pPr eaLnBrk="1" hangingPunct="1"/>
            <a:endParaRPr lang="tr-TR" smtClean="0"/>
          </a:p>
        </p:txBody>
      </p:sp>
    </p:spTree>
    <p:extLst>
      <p:ext uri="{BB962C8B-B14F-4D97-AF65-F5344CB8AC3E}">
        <p14:creationId xmlns:p14="http://schemas.microsoft.com/office/powerpoint/2010/main" val="25754554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981201" y="274638"/>
            <a:ext cx="7972425" cy="1143000"/>
          </a:xfrm>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ln w="76200">
            <a:noFill/>
          </a:ln>
        </p:spPr>
        <p:txBody>
          <a:bodyPr/>
          <a:lstStyle/>
          <a:p>
            <a:pPr>
              <a:defRPr/>
            </a:pPr>
            <a:r>
              <a:rPr lang="en-US" b="1" dirty="0" err="1" smtClean="0">
                <a:solidFill>
                  <a:srgbClr val="002060"/>
                </a:solidFill>
              </a:rPr>
              <a:t>Servika</a:t>
            </a:r>
            <a:r>
              <a:rPr lang="tr-TR" b="1" dirty="0" smtClean="0">
                <a:solidFill>
                  <a:srgbClr val="002060"/>
                </a:solidFill>
              </a:rPr>
              <a:t>l</a:t>
            </a:r>
            <a:r>
              <a:rPr lang="en-US" b="1" dirty="0" smtClean="0">
                <a:solidFill>
                  <a:srgbClr val="002060"/>
                </a:solidFill>
              </a:rPr>
              <a:t> </a:t>
            </a:r>
            <a:r>
              <a:rPr lang="en-US" b="1" dirty="0" err="1" smtClean="0">
                <a:solidFill>
                  <a:srgbClr val="002060"/>
                </a:solidFill>
              </a:rPr>
              <a:t>Kanserin</a:t>
            </a:r>
            <a:r>
              <a:rPr lang="en-US" b="1" dirty="0" smtClean="0">
                <a:solidFill>
                  <a:srgbClr val="002060"/>
                </a:solidFill>
              </a:rPr>
              <a:t> </a:t>
            </a:r>
            <a:r>
              <a:rPr lang="tr-TR" b="1" dirty="0" smtClean="0">
                <a:solidFill>
                  <a:srgbClr val="002060"/>
                </a:solidFill>
              </a:rPr>
              <a:t>Özellikleri</a:t>
            </a:r>
            <a:endParaRPr lang="en-US" b="1" dirty="0" smtClean="0">
              <a:solidFill>
                <a:srgbClr val="002060"/>
              </a:solidFill>
            </a:endParaRPr>
          </a:p>
        </p:txBody>
      </p:sp>
      <p:sp>
        <p:nvSpPr>
          <p:cNvPr id="4099" name="Content Placeholder 2"/>
          <p:cNvSpPr>
            <a:spLocks noGrp="1"/>
          </p:cNvSpPr>
          <p:nvPr>
            <p:ph idx="4294967295"/>
          </p:nvPr>
        </p:nvSpPr>
        <p:spPr/>
        <p:txBody>
          <a:bodyPr/>
          <a:lstStyle/>
          <a:p>
            <a:r>
              <a:rPr lang="tr-TR"/>
              <a:t>Seksüel aktivite ile ilişkilidir.</a:t>
            </a:r>
            <a:endParaRPr lang="en-US"/>
          </a:p>
          <a:p>
            <a:endParaRPr lang="en-US"/>
          </a:p>
          <a:p>
            <a:r>
              <a:rPr lang="tr-TR"/>
              <a:t>Prekanseröz lezyonu vardır (CIN)</a:t>
            </a:r>
          </a:p>
          <a:p>
            <a:endParaRPr lang="en-US"/>
          </a:p>
          <a:p>
            <a:r>
              <a:rPr lang="tr-TR"/>
              <a:t>Prekanseröz lezyonun süresi çok uzundur (7-20yıl) .</a:t>
            </a:r>
          </a:p>
          <a:p>
            <a:endParaRPr lang="en-US"/>
          </a:p>
          <a:p>
            <a:r>
              <a:rPr lang="tr-TR"/>
              <a:t>Servik</a:t>
            </a:r>
            <a:r>
              <a:rPr lang="en-US"/>
              <a:t>s</a:t>
            </a:r>
            <a:r>
              <a:rPr lang="tr-TR"/>
              <a:t> </a:t>
            </a:r>
            <a:r>
              <a:rPr lang="en-US"/>
              <a:t> </a:t>
            </a:r>
            <a:r>
              <a:rPr lang="tr-TR"/>
              <a:t>spekülum</a:t>
            </a:r>
            <a:r>
              <a:rPr lang="en-US"/>
              <a:t> muayenesi ile </a:t>
            </a:r>
            <a:r>
              <a:rPr lang="tr-TR"/>
              <a:t>görülebilir.</a:t>
            </a:r>
          </a:p>
          <a:p>
            <a:endParaRPr lang="tr-TR" smtClean="0"/>
          </a:p>
          <a:p>
            <a:endParaRPr lang="en-US" smtClean="0"/>
          </a:p>
        </p:txBody>
      </p:sp>
    </p:spTree>
    <p:extLst>
      <p:ext uri="{BB962C8B-B14F-4D97-AF65-F5344CB8AC3E}">
        <p14:creationId xmlns:p14="http://schemas.microsoft.com/office/powerpoint/2010/main" val="28753114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981200" y="857251"/>
            <a:ext cx="8229600" cy="5268913"/>
          </a:xfrm>
        </p:spPr>
        <p:txBody>
          <a:bodyPr/>
          <a:lstStyle/>
          <a:p>
            <a:pPr eaLnBrk="1" hangingPunct="1"/>
            <a:r>
              <a:rPr lang="tr-TR" dirty="0" err="1" smtClean="0"/>
              <a:t>Servikal</a:t>
            </a:r>
            <a:r>
              <a:rPr lang="tr-TR" dirty="0" smtClean="0"/>
              <a:t> kanser tarama testinin rutine girmesi ile </a:t>
            </a:r>
            <a:r>
              <a:rPr lang="tr-TR" dirty="0" err="1" smtClean="0"/>
              <a:t>servikal</a:t>
            </a:r>
            <a:r>
              <a:rPr lang="tr-TR" dirty="0" smtClean="0"/>
              <a:t> kanser </a:t>
            </a:r>
            <a:r>
              <a:rPr lang="tr-TR" dirty="0" err="1" smtClean="0"/>
              <a:t>insidansı</a:t>
            </a:r>
            <a:r>
              <a:rPr lang="tr-TR" dirty="0" smtClean="0"/>
              <a:t> son 30 yılda %50 azalmıştır.</a:t>
            </a:r>
          </a:p>
          <a:p>
            <a:pPr eaLnBrk="1" hangingPunct="1"/>
            <a:endParaRPr lang="tr-TR" dirty="0" smtClean="0"/>
          </a:p>
          <a:p>
            <a:pPr eaLnBrk="1" hangingPunct="1"/>
            <a:r>
              <a:rPr lang="tr-TR" dirty="0" smtClean="0"/>
              <a:t>ABD’de </a:t>
            </a:r>
            <a:r>
              <a:rPr lang="tr-TR" dirty="0" err="1" smtClean="0"/>
              <a:t>servikal</a:t>
            </a:r>
            <a:r>
              <a:rPr lang="tr-TR" dirty="0" smtClean="0"/>
              <a:t> kanser </a:t>
            </a:r>
            <a:r>
              <a:rPr lang="tr-TR" dirty="0" err="1" smtClean="0"/>
              <a:t>insidansı</a:t>
            </a:r>
            <a:r>
              <a:rPr lang="tr-TR" dirty="0" smtClean="0"/>
              <a:t> 1975 yılında 100.000 de 14.8 den 100.000 de 6.5’ e düşmüştür.</a:t>
            </a:r>
          </a:p>
          <a:p>
            <a:pPr eaLnBrk="1" hangingPunct="1"/>
            <a:endParaRPr lang="tr-TR" dirty="0" smtClean="0"/>
          </a:p>
          <a:p>
            <a:pPr eaLnBrk="1" hangingPunct="1"/>
            <a:r>
              <a:rPr lang="tr-TR" dirty="0" err="1" smtClean="0"/>
              <a:t>Servikal</a:t>
            </a:r>
            <a:r>
              <a:rPr lang="tr-TR" dirty="0" smtClean="0"/>
              <a:t> kanser </a:t>
            </a:r>
            <a:r>
              <a:rPr lang="tr-TR" b="1" dirty="0" smtClean="0">
                <a:solidFill>
                  <a:srgbClr val="C00000"/>
                </a:solidFill>
              </a:rPr>
              <a:t>TARAMA</a:t>
            </a:r>
            <a:r>
              <a:rPr lang="tr-TR" dirty="0" smtClean="0"/>
              <a:t> programları kanserin </a:t>
            </a:r>
            <a:r>
              <a:rPr lang="tr-TR" dirty="0" err="1" smtClean="0"/>
              <a:t>insidansını</a:t>
            </a:r>
            <a:r>
              <a:rPr lang="tr-TR" dirty="0" smtClean="0"/>
              <a:t> ve </a:t>
            </a:r>
            <a:r>
              <a:rPr lang="tr-TR" dirty="0" err="1" smtClean="0"/>
              <a:t>mortalitesini</a:t>
            </a:r>
            <a:r>
              <a:rPr lang="tr-TR" dirty="0" smtClean="0"/>
              <a:t> </a:t>
            </a:r>
            <a:r>
              <a:rPr lang="tr-TR" b="1" dirty="0" smtClean="0">
                <a:solidFill>
                  <a:srgbClr val="C00000"/>
                </a:solidFill>
              </a:rPr>
              <a:t>azaltmada etkilidir.</a:t>
            </a:r>
          </a:p>
        </p:txBody>
      </p:sp>
      <p:sp>
        <p:nvSpPr>
          <p:cNvPr id="4" name="Rectangle 3"/>
          <p:cNvSpPr/>
          <p:nvPr/>
        </p:nvSpPr>
        <p:spPr>
          <a:xfrm>
            <a:off x="2952728" y="5715016"/>
            <a:ext cx="6143668" cy="914400"/>
          </a:xfrm>
          <a:prstGeom prst="rect">
            <a:avLst/>
          </a:prstGeom>
          <a:solidFill>
            <a:srgbClr val="8B7EAA"/>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i="1" dirty="0">
                <a:solidFill>
                  <a:schemeClr val="bg1"/>
                </a:solidFill>
              </a:rPr>
              <a:t>Herrero R. J Natl Cancer Inst Monogr 1996,1-6</a:t>
            </a:r>
          </a:p>
          <a:p>
            <a:pPr algn="ctr">
              <a:defRPr/>
            </a:pPr>
            <a:r>
              <a:rPr lang="en-US" b="1" i="1" dirty="0">
                <a:solidFill>
                  <a:schemeClr val="bg1"/>
                </a:solidFill>
              </a:rPr>
              <a:t>v</a:t>
            </a:r>
            <a:r>
              <a:rPr lang="tr-TR" b="1" i="1" dirty="0">
                <a:solidFill>
                  <a:schemeClr val="bg1"/>
                </a:solidFill>
              </a:rPr>
              <a:t>an der </a:t>
            </a:r>
            <a:r>
              <a:rPr lang="en-US" b="1" i="1" dirty="0">
                <a:solidFill>
                  <a:schemeClr val="bg1"/>
                </a:solidFill>
              </a:rPr>
              <a:t>G</a:t>
            </a:r>
            <a:r>
              <a:rPr lang="tr-TR" b="1" i="1" dirty="0">
                <a:solidFill>
                  <a:schemeClr val="bg1"/>
                </a:solidFill>
              </a:rPr>
              <a:t>raaf Y.  Prev Med 1986;582-90</a:t>
            </a:r>
          </a:p>
        </p:txBody>
      </p:sp>
    </p:spTree>
    <p:extLst>
      <p:ext uri="{BB962C8B-B14F-4D97-AF65-F5344CB8AC3E}">
        <p14:creationId xmlns:p14="http://schemas.microsoft.com/office/powerpoint/2010/main" val="34164720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2057400" y="228600"/>
            <a:ext cx="8153400" cy="1371600"/>
          </a:xfrm>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ln>
            <a:noFill/>
          </a:ln>
          <a:effectLst>
            <a:glow rad="228600">
              <a:schemeClr val="accent2">
                <a:satMod val="175000"/>
                <a:alpha val="40000"/>
              </a:schemeClr>
            </a:glow>
          </a:effectLst>
        </p:spPr>
        <p:txBody>
          <a:bodyPr rtlCol="0">
            <a:normAutofit/>
          </a:bodyPr>
          <a:lstStyle/>
          <a:p>
            <a:pPr>
              <a:defRPr/>
            </a:pPr>
            <a:r>
              <a:rPr lang="en-US" b="1" dirty="0" smtClean="0">
                <a:solidFill>
                  <a:srgbClr val="002060"/>
                </a:solidFill>
                <a:effectLst>
                  <a:outerShdw blurRad="38100" dist="38100" dir="2700000" algn="tl">
                    <a:srgbClr val="000000"/>
                  </a:outerShdw>
                </a:effectLst>
              </a:rPr>
              <a:t>E</a:t>
            </a:r>
            <a:r>
              <a:rPr lang="tr-TR" b="1" dirty="0" smtClean="0">
                <a:solidFill>
                  <a:srgbClr val="002060"/>
                </a:solidFill>
                <a:effectLst>
                  <a:outerShdw blurRad="38100" dist="38100" dir="2700000" algn="tl">
                    <a:srgbClr val="000000"/>
                  </a:outerShdw>
                </a:effectLst>
              </a:rPr>
              <a:t>ksfolyatif Sitoloji Örnekleri</a:t>
            </a:r>
            <a:r>
              <a:rPr lang="en-US" b="1" dirty="0" smtClean="0">
                <a:solidFill>
                  <a:srgbClr val="002060"/>
                </a:solidFill>
                <a:effectLst>
                  <a:outerShdw blurRad="38100" dist="38100" dir="2700000" algn="tl">
                    <a:srgbClr val="000000"/>
                  </a:outerShdw>
                </a:effectLst>
              </a:rPr>
              <a:t/>
            </a:r>
            <a:br>
              <a:rPr lang="en-US" b="1" dirty="0" smtClean="0">
                <a:solidFill>
                  <a:srgbClr val="002060"/>
                </a:solidFill>
                <a:effectLst>
                  <a:outerShdw blurRad="38100" dist="38100" dir="2700000" algn="tl">
                    <a:srgbClr val="000000"/>
                  </a:outerShdw>
                </a:effectLst>
              </a:rPr>
            </a:br>
            <a:r>
              <a:rPr lang="tr-TR" b="1" dirty="0" smtClean="0">
                <a:solidFill>
                  <a:srgbClr val="002060"/>
                </a:solidFill>
                <a:effectLst>
                  <a:outerShdw blurRad="38100" dist="38100" dir="2700000" algn="tl">
                    <a:srgbClr val="000000"/>
                  </a:outerShdw>
                </a:effectLst>
              </a:rPr>
              <a:t>(PAP SMEAR)</a:t>
            </a:r>
            <a:endParaRPr lang="en-US" b="1" dirty="0" smtClean="0">
              <a:solidFill>
                <a:srgbClr val="002060"/>
              </a:solidFill>
              <a:effectLst>
                <a:outerShdw blurRad="38100" dist="38100" dir="2700000" algn="tl">
                  <a:srgbClr val="FFFFFF"/>
                </a:outerShdw>
              </a:effectLst>
            </a:endParaRPr>
          </a:p>
        </p:txBody>
      </p:sp>
      <p:sp>
        <p:nvSpPr>
          <p:cNvPr id="8197" name="Rectangle 3"/>
          <p:cNvSpPr>
            <a:spLocks noGrp="1" noChangeArrowheads="1"/>
          </p:cNvSpPr>
          <p:nvPr>
            <p:ph type="body" idx="1"/>
          </p:nvPr>
        </p:nvSpPr>
        <p:spPr/>
        <p:txBody>
          <a:bodyPr/>
          <a:lstStyle/>
          <a:p>
            <a:pPr eaLnBrk="1" hangingPunct="1"/>
            <a:r>
              <a:rPr lang="tr-TR" b="1"/>
              <a:t>Servikal kanser için populasyonun taranmasında kullanılabilecek non-invazif bir yöntemdir</a:t>
            </a:r>
          </a:p>
          <a:p>
            <a:pPr eaLnBrk="1" hangingPunct="1"/>
            <a:endParaRPr lang="en-US" b="1"/>
          </a:p>
          <a:p>
            <a:pPr eaLnBrk="1" hangingPunct="1"/>
            <a:endParaRPr lang="en-US" b="1"/>
          </a:p>
        </p:txBody>
      </p:sp>
      <p:pic>
        <p:nvPicPr>
          <p:cNvPr id="8198" name="Picture 4" descr="c03831-a1">
            <a:hlinkClick r:id="rId3"/>
          </p:cNvPr>
          <p:cNvPicPr>
            <a:picLocks noChangeAspect="1" noChangeArrowheads="1"/>
          </p:cNvPicPr>
          <p:nvPr/>
        </p:nvPicPr>
        <p:blipFill>
          <a:blip r:embed="rId4"/>
          <a:srcRect/>
          <a:stretch>
            <a:fillRect/>
          </a:stretch>
        </p:blipFill>
        <p:spPr bwMode="auto">
          <a:xfrm>
            <a:off x="1546226" y="3352801"/>
            <a:ext cx="4405313" cy="3470275"/>
          </a:xfrm>
          <a:prstGeom prst="rect">
            <a:avLst/>
          </a:prstGeom>
          <a:noFill/>
          <a:ln w="9525">
            <a:noFill/>
            <a:miter lim="800000"/>
            <a:headEnd/>
            <a:tailEnd/>
          </a:ln>
        </p:spPr>
      </p:pic>
      <p:pic>
        <p:nvPicPr>
          <p:cNvPr id="8199" name="Picture 5" descr="koilocyte">
            <a:hlinkClick r:id="rId5"/>
          </p:cNvPr>
          <p:cNvPicPr>
            <a:picLocks noChangeAspect="1" noChangeArrowheads="1"/>
          </p:cNvPicPr>
          <p:nvPr/>
        </p:nvPicPr>
        <p:blipFill>
          <a:blip r:embed="rId6"/>
          <a:srcRect/>
          <a:stretch>
            <a:fillRect/>
          </a:stretch>
        </p:blipFill>
        <p:spPr bwMode="auto">
          <a:xfrm>
            <a:off x="5981700" y="3368676"/>
            <a:ext cx="4686300" cy="3489325"/>
          </a:xfrm>
          <a:prstGeom prst="rect">
            <a:avLst/>
          </a:prstGeom>
          <a:noFill/>
          <a:ln w="9525">
            <a:noFill/>
            <a:miter lim="800000"/>
            <a:headEnd/>
            <a:tailEnd/>
          </a:ln>
        </p:spPr>
      </p:pic>
    </p:spTree>
    <p:extLst>
      <p:ext uri="{BB962C8B-B14F-4D97-AF65-F5344CB8AC3E}">
        <p14:creationId xmlns:p14="http://schemas.microsoft.com/office/powerpoint/2010/main" val="28964093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Human </a:t>
            </a:r>
            <a:r>
              <a:rPr lang="tr-TR" b="1" dirty="0" err="1"/>
              <a:t>Papilloma</a:t>
            </a:r>
            <a:r>
              <a:rPr lang="tr-TR" b="1" dirty="0"/>
              <a:t> Virüsü (HPV)</a:t>
            </a:r>
            <a:br>
              <a:rPr lang="tr-TR" b="1" dirty="0"/>
            </a:br>
            <a:r>
              <a:rPr lang="tr-TR" b="1" dirty="0"/>
              <a:t>Nedir?</a:t>
            </a:r>
            <a:endParaRPr lang="tr-TR" dirty="0"/>
          </a:p>
        </p:txBody>
      </p:sp>
      <p:sp>
        <p:nvSpPr>
          <p:cNvPr id="3" name="İçerik Yer Tutucusu 2"/>
          <p:cNvSpPr>
            <a:spLocks noGrp="1"/>
          </p:cNvSpPr>
          <p:nvPr>
            <p:ph sz="half" idx="1"/>
          </p:nvPr>
        </p:nvSpPr>
        <p:spPr/>
        <p:txBody>
          <a:bodyPr>
            <a:normAutofit/>
          </a:bodyPr>
          <a:lstStyle/>
          <a:p>
            <a:r>
              <a:rPr lang="tr-TR" dirty="0" err="1" smtClean="0"/>
              <a:t>Genital</a:t>
            </a:r>
            <a:r>
              <a:rPr lang="tr-TR" dirty="0" smtClean="0"/>
              <a:t> </a:t>
            </a:r>
            <a:r>
              <a:rPr lang="tr-TR" dirty="0"/>
              <a:t>bölgeyi kaplayan </a:t>
            </a:r>
            <a:r>
              <a:rPr lang="tr-TR" dirty="0" smtClean="0"/>
              <a:t>deride siğil</a:t>
            </a:r>
            <a:r>
              <a:rPr lang="tr-TR" dirty="0"/>
              <a:t>, kanser </a:t>
            </a:r>
            <a:r>
              <a:rPr lang="tr-TR" dirty="0" smtClean="0"/>
              <a:t>öncüsü lezyon </a:t>
            </a:r>
            <a:r>
              <a:rPr lang="tr-TR" dirty="0"/>
              <a:t>ve bazı kanserlere yol </a:t>
            </a:r>
            <a:r>
              <a:rPr lang="tr-TR" dirty="0" smtClean="0"/>
              <a:t>açan bir virüstür.</a:t>
            </a:r>
          </a:p>
          <a:p>
            <a:r>
              <a:rPr lang="tr-TR" dirty="0"/>
              <a:t>&gt;100 tip </a:t>
            </a:r>
            <a:r>
              <a:rPr lang="tr-TR" dirty="0" smtClean="0"/>
              <a:t>saptanmıştır ve bunların yaklaşık 30- 40 tipi </a:t>
            </a:r>
            <a:r>
              <a:rPr lang="tr-TR" dirty="0" err="1" smtClean="0"/>
              <a:t>anogenital</a:t>
            </a:r>
            <a:r>
              <a:rPr lang="tr-TR" dirty="0" smtClean="0"/>
              <a:t> bölgeye yerleşir.</a:t>
            </a:r>
          </a:p>
        </p:txBody>
      </p:sp>
      <p:pic>
        <p:nvPicPr>
          <p:cNvPr id="6" name="İçerik Yer Tutucusu 5"/>
          <p:cNvPicPr>
            <a:picLocks noGrp="1" noChangeAspect="1"/>
          </p:cNvPicPr>
          <p:nvPr>
            <p:ph sz="half" idx="2"/>
          </p:nvPr>
        </p:nvPicPr>
        <p:blipFill>
          <a:blip r:embed="rId2"/>
          <a:stretch>
            <a:fillRect/>
          </a:stretch>
        </p:blipFill>
        <p:spPr>
          <a:xfrm>
            <a:off x="7794650" y="3556000"/>
            <a:ext cx="3559150" cy="3091822"/>
          </a:xfrm>
          <a:prstGeom prst="rect">
            <a:avLst/>
          </a:prstGeom>
        </p:spPr>
      </p:pic>
      <p:pic>
        <p:nvPicPr>
          <p:cNvPr id="4" name="Resim 3"/>
          <p:cNvPicPr>
            <a:picLocks noChangeAspect="1"/>
          </p:cNvPicPr>
          <p:nvPr/>
        </p:nvPicPr>
        <p:blipFill>
          <a:blip r:embed="rId3"/>
          <a:stretch>
            <a:fillRect/>
          </a:stretch>
        </p:blipFill>
        <p:spPr>
          <a:xfrm>
            <a:off x="7794650" y="365125"/>
            <a:ext cx="3454400" cy="3013075"/>
          </a:xfrm>
          <a:prstGeom prst="rect">
            <a:avLst/>
          </a:prstGeom>
        </p:spPr>
      </p:pic>
    </p:spTree>
    <p:extLst>
      <p:ext uri="{BB962C8B-B14F-4D97-AF65-F5344CB8AC3E}">
        <p14:creationId xmlns:p14="http://schemas.microsoft.com/office/powerpoint/2010/main" val="22672652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214290"/>
            <a:ext cx="8229600" cy="1143000"/>
          </a:xfrm>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ln>
            <a:noFill/>
          </a:ln>
          <a:effectLst>
            <a:glow rad="228600">
              <a:schemeClr val="accent2">
                <a:satMod val="175000"/>
                <a:alpha val="40000"/>
              </a:schemeClr>
            </a:glow>
          </a:effectLst>
        </p:spPr>
        <p:txBody>
          <a:bodyPr rtlCol="0">
            <a:normAutofit/>
          </a:bodyPr>
          <a:lstStyle/>
          <a:p>
            <a:pPr>
              <a:defRPr/>
            </a:pPr>
            <a:r>
              <a:rPr lang="tr-TR" b="1" dirty="0" smtClean="0">
                <a:solidFill>
                  <a:srgbClr val="002060"/>
                </a:solidFill>
              </a:rPr>
              <a:t>Smear Alma Yöntemi</a:t>
            </a:r>
            <a:endParaRPr lang="tr-TR" b="1" dirty="0">
              <a:solidFill>
                <a:srgbClr val="002060"/>
              </a:solidFill>
            </a:endParaRPr>
          </a:p>
        </p:txBody>
      </p:sp>
      <p:sp>
        <p:nvSpPr>
          <p:cNvPr id="14341" name="Content Placeholder 3"/>
          <p:cNvSpPr>
            <a:spLocks noGrp="1"/>
          </p:cNvSpPr>
          <p:nvPr>
            <p:ph sz="half" idx="2"/>
          </p:nvPr>
        </p:nvSpPr>
        <p:spPr>
          <a:xfrm>
            <a:off x="1981200" y="1285875"/>
            <a:ext cx="4040188" cy="4840288"/>
          </a:xfrm>
        </p:spPr>
        <p:txBody>
          <a:bodyPr/>
          <a:lstStyle/>
          <a:p>
            <a:pPr eaLnBrk="1" hangingPunct="1">
              <a:buFont typeface="Arial" pitchFamily="34" charset="0"/>
              <a:buNone/>
            </a:pPr>
            <a:r>
              <a:rPr lang="tr-TR" smtClean="0"/>
              <a:t>    </a:t>
            </a:r>
          </a:p>
          <a:p>
            <a:pPr eaLnBrk="1" hangingPunct="1">
              <a:buFont typeface="Arial" pitchFamily="34" charset="0"/>
              <a:buNone/>
            </a:pPr>
            <a:r>
              <a:rPr lang="tr-TR" smtClean="0"/>
              <a:t>     </a:t>
            </a:r>
            <a:r>
              <a:rPr lang="tr-TR"/>
              <a:t>Sürüntü almak için servikse uygulanan aletler döndürülür (360⁰)</a:t>
            </a:r>
            <a:r>
              <a:rPr lang="en-US"/>
              <a:t> veya </a:t>
            </a:r>
            <a:r>
              <a:rPr lang="tr-TR"/>
              <a:t>kısa bir süre yerinde bekletilerek kaldırılır</a:t>
            </a:r>
            <a:r>
              <a:rPr lang="en-US"/>
              <a:t>, </a:t>
            </a:r>
            <a:r>
              <a:rPr lang="tr-TR"/>
              <a:t>sonra alet ucu  preservatif solüsyona bırakılır yada lam üzerine yayılarak fikse edilir.</a:t>
            </a:r>
          </a:p>
          <a:p>
            <a:pPr eaLnBrk="1" hangingPunct="1"/>
            <a:endParaRPr lang="tr-TR"/>
          </a:p>
          <a:p>
            <a:pPr eaLnBrk="1" hangingPunct="1"/>
            <a:endParaRPr lang="tr-TR" smtClean="0"/>
          </a:p>
        </p:txBody>
      </p:sp>
      <p:pic>
        <p:nvPicPr>
          <p:cNvPr id="14342" name="Picture 4" descr="FIG5_4A"/>
          <p:cNvPicPr>
            <a:picLocks noChangeAspect="1" noChangeArrowheads="1"/>
          </p:cNvPicPr>
          <p:nvPr/>
        </p:nvPicPr>
        <p:blipFill>
          <a:blip r:embed="rId3"/>
          <a:srcRect/>
          <a:stretch>
            <a:fillRect/>
          </a:stretch>
        </p:blipFill>
        <p:spPr bwMode="auto">
          <a:xfrm>
            <a:off x="7453313" y="1571626"/>
            <a:ext cx="2500312" cy="2428875"/>
          </a:xfrm>
          <a:prstGeom prst="rect">
            <a:avLst/>
          </a:prstGeom>
          <a:noFill/>
          <a:ln w="9525">
            <a:noFill/>
            <a:miter lim="800000"/>
            <a:headEnd/>
            <a:tailEnd/>
          </a:ln>
        </p:spPr>
      </p:pic>
      <p:pic>
        <p:nvPicPr>
          <p:cNvPr id="14343" name="Picture 5" descr="FIG5_4B"/>
          <p:cNvPicPr>
            <a:picLocks noChangeAspect="1" noChangeArrowheads="1"/>
          </p:cNvPicPr>
          <p:nvPr/>
        </p:nvPicPr>
        <p:blipFill>
          <a:blip r:embed="rId4"/>
          <a:srcRect/>
          <a:stretch>
            <a:fillRect/>
          </a:stretch>
        </p:blipFill>
        <p:spPr bwMode="auto">
          <a:xfrm>
            <a:off x="7381875" y="4214814"/>
            <a:ext cx="2643188" cy="2428875"/>
          </a:xfrm>
          <a:prstGeom prst="rect">
            <a:avLst/>
          </a:prstGeom>
          <a:noFill/>
          <a:ln w="9525">
            <a:noFill/>
            <a:miter lim="800000"/>
            <a:headEnd/>
            <a:tailEnd/>
          </a:ln>
        </p:spPr>
      </p:pic>
    </p:spTree>
    <p:extLst>
      <p:ext uri="{BB962C8B-B14F-4D97-AF65-F5344CB8AC3E}">
        <p14:creationId xmlns:p14="http://schemas.microsoft.com/office/powerpoint/2010/main" val="30922243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IG5_5A"/>
          <p:cNvPicPr>
            <a:picLocks noChangeAspect="1" noChangeArrowheads="1"/>
          </p:cNvPicPr>
          <p:nvPr/>
        </p:nvPicPr>
        <p:blipFill>
          <a:blip r:embed="rId3"/>
          <a:srcRect/>
          <a:stretch>
            <a:fillRect/>
          </a:stretch>
        </p:blipFill>
        <p:spPr bwMode="auto">
          <a:xfrm>
            <a:off x="1952626" y="857251"/>
            <a:ext cx="3857625" cy="1857375"/>
          </a:xfrm>
          <a:prstGeom prst="rect">
            <a:avLst/>
          </a:prstGeom>
          <a:noFill/>
          <a:ln w="9525">
            <a:noFill/>
            <a:miter lim="800000"/>
            <a:headEnd/>
            <a:tailEnd/>
          </a:ln>
        </p:spPr>
      </p:pic>
      <p:pic>
        <p:nvPicPr>
          <p:cNvPr id="15363" name="Picture 6" descr="FIG5_9B"/>
          <p:cNvPicPr>
            <a:picLocks noChangeAspect="1" noChangeArrowheads="1"/>
          </p:cNvPicPr>
          <p:nvPr/>
        </p:nvPicPr>
        <p:blipFill>
          <a:blip r:embed="rId4"/>
          <a:srcRect/>
          <a:stretch>
            <a:fillRect/>
          </a:stretch>
        </p:blipFill>
        <p:spPr bwMode="auto">
          <a:xfrm>
            <a:off x="2738439" y="5000626"/>
            <a:ext cx="2071687" cy="1643063"/>
          </a:xfrm>
          <a:prstGeom prst="rect">
            <a:avLst/>
          </a:prstGeom>
          <a:noFill/>
          <a:ln w="9525">
            <a:noFill/>
            <a:miter lim="800000"/>
            <a:headEnd/>
            <a:tailEnd/>
          </a:ln>
        </p:spPr>
      </p:pic>
      <p:pic>
        <p:nvPicPr>
          <p:cNvPr id="15364" name="Picture 4" descr="Zoom out">
            <a:hlinkClick r:id="rId5"/>
          </p:cNvPr>
          <p:cNvPicPr>
            <a:picLocks noChangeAspect="1" noChangeArrowheads="1"/>
          </p:cNvPicPr>
          <p:nvPr/>
        </p:nvPicPr>
        <p:blipFill>
          <a:blip r:embed="rId6"/>
          <a:srcRect/>
          <a:stretch>
            <a:fillRect/>
          </a:stretch>
        </p:blipFill>
        <p:spPr bwMode="auto">
          <a:xfrm>
            <a:off x="2024064" y="2928938"/>
            <a:ext cx="3781425" cy="1928812"/>
          </a:xfrm>
          <a:prstGeom prst="rect">
            <a:avLst/>
          </a:prstGeom>
          <a:noFill/>
          <a:ln w="9525">
            <a:noFill/>
            <a:miter lim="800000"/>
            <a:headEnd/>
            <a:tailEnd/>
          </a:ln>
        </p:spPr>
      </p:pic>
      <p:pic>
        <p:nvPicPr>
          <p:cNvPr id="15365" name="Picture 4" descr="Zoom out">
            <a:hlinkClick r:id="rId7"/>
          </p:cNvPr>
          <p:cNvPicPr>
            <a:picLocks noChangeAspect="1" noChangeArrowheads="1"/>
          </p:cNvPicPr>
          <p:nvPr/>
        </p:nvPicPr>
        <p:blipFill>
          <a:blip r:embed="rId8"/>
          <a:srcRect/>
          <a:stretch>
            <a:fillRect/>
          </a:stretch>
        </p:blipFill>
        <p:spPr bwMode="auto">
          <a:xfrm>
            <a:off x="6626226" y="1357314"/>
            <a:ext cx="4041775" cy="2643187"/>
          </a:xfrm>
          <a:prstGeom prst="rect">
            <a:avLst/>
          </a:prstGeom>
          <a:noFill/>
          <a:ln w="9525">
            <a:noFill/>
            <a:miter lim="800000"/>
            <a:headEnd/>
            <a:tailEnd/>
          </a:ln>
        </p:spPr>
      </p:pic>
      <p:sp>
        <p:nvSpPr>
          <p:cNvPr id="10" name="Rectangle 9"/>
          <p:cNvSpPr/>
          <p:nvPr/>
        </p:nvSpPr>
        <p:spPr>
          <a:xfrm>
            <a:off x="2452689" y="0"/>
            <a:ext cx="27146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rgbClr val="FF0000"/>
                </a:solidFill>
              </a:rPr>
              <a:t>Konvansiyonel</a:t>
            </a:r>
          </a:p>
        </p:txBody>
      </p:sp>
      <p:sp>
        <p:nvSpPr>
          <p:cNvPr id="11" name="Rectangle 10"/>
          <p:cNvSpPr/>
          <p:nvPr/>
        </p:nvSpPr>
        <p:spPr>
          <a:xfrm>
            <a:off x="6810376" y="0"/>
            <a:ext cx="32861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rgbClr val="FF0000"/>
                </a:solidFill>
              </a:rPr>
              <a:t>Sıvı bazlı</a:t>
            </a:r>
          </a:p>
        </p:txBody>
      </p:sp>
    </p:spTree>
    <p:extLst>
      <p:ext uri="{BB962C8B-B14F-4D97-AF65-F5344CB8AC3E}">
        <p14:creationId xmlns:p14="http://schemas.microsoft.com/office/powerpoint/2010/main" val="18916728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13FF7"/>
          <p:cNvPicPr>
            <a:picLocks noChangeAspect="1" noChangeArrowheads="1"/>
          </p:cNvPicPr>
          <p:nvPr/>
        </p:nvPicPr>
        <p:blipFill>
          <a:blip r:embed="rId3"/>
          <a:srcRect/>
          <a:stretch>
            <a:fillRect/>
          </a:stretch>
        </p:blipFill>
        <p:spPr bwMode="auto">
          <a:xfrm>
            <a:off x="2566988" y="476250"/>
            <a:ext cx="7129462" cy="5905500"/>
          </a:xfrm>
          <a:prstGeom prst="rect">
            <a:avLst/>
          </a:prstGeom>
          <a:noFill/>
          <a:ln w="76200">
            <a:solidFill>
              <a:srgbClr val="FFFF00"/>
            </a:solidFill>
            <a:miter lim="800000"/>
            <a:headEnd/>
            <a:tailEnd/>
          </a:ln>
        </p:spPr>
      </p:pic>
    </p:spTree>
    <p:extLst>
      <p:ext uri="{BB962C8B-B14F-4D97-AF65-F5344CB8AC3E}">
        <p14:creationId xmlns:p14="http://schemas.microsoft.com/office/powerpoint/2010/main" val="32617479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tr-TR" sz="3800" b="1">
                <a:solidFill>
                  <a:schemeClr val="accent2"/>
                </a:solidFill>
              </a:rPr>
              <a:t>Anormal Pap test saptanan hastalara ne yapılır ?</a:t>
            </a:r>
          </a:p>
        </p:txBody>
      </p:sp>
      <p:sp>
        <p:nvSpPr>
          <p:cNvPr id="27651" name="Rectangle 3"/>
          <p:cNvSpPr>
            <a:spLocks noGrp="1" noChangeArrowheads="1"/>
          </p:cNvSpPr>
          <p:nvPr>
            <p:ph type="body" idx="1"/>
          </p:nvPr>
        </p:nvSpPr>
        <p:spPr>
          <a:xfrm>
            <a:off x="1981200" y="1600201"/>
            <a:ext cx="8229600" cy="4924425"/>
          </a:xfrm>
        </p:spPr>
        <p:txBody>
          <a:bodyPr/>
          <a:lstStyle/>
          <a:p>
            <a:pPr eaLnBrk="1" hangingPunct="1">
              <a:lnSpc>
                <a:spcPct val="120000"/>
              </a:lnSpc>
            </a:pPr>
            <a:r>
              <a:rPr lang="tr-TR" sz="2600"/>
              <a:t>ASC-US yönetim seçenekleri</a:t>
            </a:r>
          </a:p>
          <a:p>
            <a:pPr lvl="1" eaLnBrk="1" hangingPunct="1">
              <a:lnSpc>
                <a:spcPct val="120000"/>
              </a:lnSpc>
            </a:pPr>
            <a:r>
              <a:rPr lang="tr-TR" sz="2200"/>
              <a:t>HPV testi</a:t>
            </a:r>
          </a:p>
          <a:p>
            <a:pPr lvl="1" eaLnBrk="1" hangingPunct="1">
              <a:lnSpc>
                <a:spcPct val="120000"/>
              </a:lnSpc>
            </a:pPr>
            <a:r>
              <a:rPr lang="tr-TR" sz="2200"/>
              <a:t>Pap testinin tekrarı</a:t>
            </a:r>
          </a:p>
          <a:p>
            <a:pPr lvl="1" eaLnBrk="1" hangingPunct="1">
              <a:lnSpc>
                <a:spcPct val="120000"/>
              </a:lnSpc>
            </a:pPr>
            <a:r>
              <a:rPr lang="tr-TR" sz="2200"/>
              <a:t>Kolposkopi</a:t>
            </a:r>
          </a:p>
          <a:p>
            <a:pPr lvl="1" eaLnBrk="1" hangingPunct="1">
              <a:lnSpc>
                <a:spcPct val="120000"/>
              </a:lnSpc>
            </a:pPr>
            <a:endParaRPr lang="tr-TR" sz="2200"/>
          </a:p>
          <a:p>
            <a:pPr eaLnBrk="1" hangingPunct="1">
              <a:lnSpc>
                <a:spcPct val="120000"/>
              </a:lnSpc>
            </a:pPr>
            <a:r>
              <a:rPr lang="tr-TR" sz="2600"/>
              <a:t>ASC-H, LGSIL, HGSIL, AGC, AIS, Kanser</a:t>
            </a:r>
          </a:p>
          <a:p>
            <a:pPr lvl="1" eaLnBrk="1" hangingPunct="1">
              <a:lnSpc>
                <a:spcPct val="120000"/>
              </a:lnSpc>
            </a:pPr>
            <a:r>
              <a:rPr lang="tr-TR" sz="2200"/>
              <a:t>Kolposkopi</a:t>
            </a:r>
          </a:p>
          <a:p>
            <a:pPr lvl="1" eaLnBrk="1" hangingPunct="1">
              <a:lnSpc>
                <a:spcPct val="120000"/>
              </a:lnSpc>
            </a:pPr>
            <a:r>
              <a:rPr lang="tr-TR" sz="2200"/>
              <a:t>Endometrial biyopsi (AGC)</a:t>
            </a:r>
          </a:p>
          <a:p>
            <a:pPr lvl="1" eaLnBrk="1" hangingPunct="1">
              <a:lnSpc>
                <a:spcPct val="120000"/>
              </a:lnSpc>
            </a:pPr>
            <a:r>
              <a:rPr lang="tr-TR" sz="2200"/>
              <a:t>AIS / Kanser: jineko-onkolog konsultasyonu</a:t>
            </a:r>
          </a:p>
        </p:txBody>
      </p:sp>
    </p:spTree>
    <p:extLst>
      <p:ext uri="{BB962C8B-B14F-4D97-AF65-F5344CB8AC3E}">
        <p14:creationId xmlns:p14="http://schemas.microsoft.com/office/powerpoint/2010/main" val="30977941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olposkopi"/>
          <p:cNvPicPr>
            <a:picLocks noChangeAspect="1" noChangeArrowheads="1"/>
          </p:cNvPicPr>
          <p:nvPr/>
        </p:nvPicPr>
        <p:blipFill>
          <a:blip r:embed="rId3"/>
          <a:srcRect/>
          <a:stretch>
            <a:fillRect/>
          </a:stretch>
        </p:blipFill>
        <p:spPr bwMode="auto">
          <a:xfrm>
            <a:off x="1558926" y="44451"/>
            <a:ext cx="9109075" cy="5832475"/>
          </a:xfrm>
          <a:prstGeom prst="rect">
            <a:avLst/>
          </a:prstGeom>
          <a:noFill/>
          <a:ln w="9525">
            <a:noFill/>
            <a:miter lim="800000"/>
            <a:headEnd/>
            <a:tailEnd/>
          </a:ln>
        </p:spPr>
      </p:pic>
      <p:sp>
        <p:nvSpPr>
          <p:cNvPr id="30723" name="Text Box 3"/>
          <p:cNvSpPr txBox="1">
            <a:spLocks noChangeArrowheads="1"/>
          </p:cNvSpPr>
          <p:nvPr/>
        </p:nvSpPr>
        <p:spPr bwMode="auto">
          <a:xfrm>
            <a:off x="5053901" y="4303455"/>
            <a:ext cx="7263527" cy="2554545"/>
          </a:xfrm>
          <a:prstGeom prst="rect">
            <a:avLst/>
          </a:prstGeom>
          <a:noFill/>
          <a:ln w="9525">
            <a:noFill/>
            <a:miter lim="800000"/>
            <a:headEnd/>
            <a:tailEnd/>
          </a:ln>
        </p:spPr>
        <p:txBody>
          <a:bodyPr wrap="none">
            <a:spAutoFit/>
          </a:bodyPr>
          <a:lstStyle/>
          <a:p>
            <a:pPr>
              <a:buFontTx/>
              <a:buChar char="•"/>
            </a:pPr>
            <a:r>
              <a:rPr lang="tr-TR" b="1" dirty="0"/>
              <a:t> </a:t>
            </a:r>
            <a:r>
              <a:rPr lang="tr-TR" sz="3200" dirty="0">
                <a:solidFill>
                  <a:srgbClr val="FF0000"/>
                </a:solidFill>
              </a:rPr>
              <a:t> </a:t>
            </a:r>
            <a:r>
              <a:rPr lang="tr-TR" sz="3200" i="1" dirty="0">
                <a:solidFill>
                  <a:srgbClr val="FF0000"/>
                </a:solidFill>
              </a:rPr>
              <a:t>Bir büyütme cihazıdır</a:t>
            </a:r>
          </a:p>
          <a:p>
            <a:pPr>
              <a:buFontTx/>
              <a:buChar char="•"/>
            </a:pPr>
            <a:endParaRPr lang="tr-TR" sz="3200" i="1" dirty="0" smtClean="0">
              <a:solidFill>
                <a:srgbClr val="FF0000"/>
              </a:solidFill>
            </a:endParaRPr>
          </a:p>
          <a:p>
            <a:pPr>
              <a:buFontTx/>
              <a:buChar char="•"/>
            </a:pPr>
            <a:r>
              <a:rPr lang="tr-TR" sz="3200" i="1" dirty="0" smtClean="0">
                <a:solidFill>
                  <a:srgbClr val="FF0000"/>
                </a:solidFill>
              </a:rPr>
              <a:t>  </a:t>
            </a:r>
            <a:r>
              <a:rPr lang="tr-TR" sz="3200" i="1" dirty="0">
                <a:solidFill>
                  <a:srgbClr val="FF0000"/>
                </a:solidFill>
              </a:rPr>
              <a:t>Çıplak gözle göremediğimiz anomalilerin </a:t>
            </a:r>
            <a:endParaRPr lang="tr-TR" sz="3200" i="1" dirty="0" smtClean="0">
              <a:solidFill>
                <a:srgbClr val="FF0000"/>
              </a:solidFill>
            </a:endParaRPr>
          </a:p>
          <a:p>
            <a:r>
              <a:rPr lang="tr-TR" sz="3200" i="1" dirty="0" smtClean="0">
                <a:solidFill>
                  <a:srgbClr val="FF0000"/>
                </a:solidFill>
              </a:rPr>
              <a:t>  görülmesini </a:t>
            </a:r>
            <a:r>
              <a:rPr lang="tr-TR" sz="3200" i="1" dirty="0">
                <a:solidFill>
                  <a:srgbClr val="FF0000"/>
                </a:solidFill>
              </a:rPr>
              <a:t>sağlar</a:t>
            </a:r>
          </a:p>
          <a:p>
            <a:endParaRPr lang="tr-TR" sz="3200" dirty="0">
              <a:solidFill>
                <a:srgbClr val="FF0000"/>
              </a:solidFill>
            </a:endParaRPr>
          </a:p>
        </p:txBody>
      </p:sp>
      <p:sp>
        <p:nvSpPr>
          <p:cNvPr id="30724" name="Text Box 4"/>
          <p:cNvSpPr txBox="1">
            <a:spLocks noChangeArrowheads="1"/>
          </p:cNvSpPr>
          <p:nvPr/>
        </p:nvSpPr>
        <p:spPr bwMode="auto">
          <a:xfrm>
            <a:off x="7450138" y="2705101"/>
            <a:ext cx="2341538" cy="584775"/>
          </a:xfrm>
          <a:prstGeom prst="rect">
            <a:avLst/>
          </a:prstGeom>
          <a:noFill/>
          <a:ln w="9525">
            <a:noFill/>
            <a:miter lim="800000"/>
            <a:headEnd/>
            <a:tailEnd/>
          </a:ln>
        </p:spPr>
        <p:txBody>
          <a:bodyPr wrap="none">
            <a:spAutoFit/>
          </a:bodyPr>
          <a:lstStyle/>
          <a:p>
            <a:r>
              <a:rPr lang="tr-TR" sz="3200" b="1">
                <a:solidFill>
                  <a:srgbClr val="000000"/>
                </a:solidFill>
              </a:rPr>
              <a:t>KOLPOSKOPİ</a:t>
            </a:r>
          </a:p>
        </p:txBody>
      </p:sp>
    </p:spTree>
    <p:extLst>
      <p:ext uri="{BB962C8B-B14F-4D97-AF65-F5344CB8AC3E}">
        <p14:creationId xmlns:p14="http://schemas.microsoft.com/office/powerpoint/2010/main" val="1573143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p:spPr>
        <p:txBody>
          <a:bodyPr/>
          <a:lstStyle/>
          <a:p>
            <a:r>
              <a:rPr lang="tr-TR" dirty="0">
                <a:solidFill>
                  <a:srgbClr val="002060"/>
                </a:solidFill>
              </a:rPr>
              <a:t>CIN için tedavi seçenekleri</a:t>
            </a:r>
          </a:p>
        </p:txBody>
      </p:sp>
      <p:sp>
        <p:nvSpPr>
          <p:cNvPr id="36867" name="Rectangle 3"/>
          <p:cNvSpPr>
            <a:spLocks noGrp="1" noChangeArrowheads="1"/>
          </p:cNvSpPr>
          <p:nvPr>
            <p:ph type="body" idx="1"/>
          </p:nvPr>
        </p:nvSpPr>
        <p:spPr/>
        <p:txBody>
          <a:bodyPr/>
          <a:lstStyle/>
          <a:p>
            <a:endParaRPr lang="tr-TR"/>
          </a:p>
          <a:p>
            <a:endParaRPr lang="tr-TR"/>
          </a:p>
          <a:p>
            <a:pPr>
              <a:buFont typeface="Wingdings" pitchFamily="2" charset="2"/>
              <a:buNone/>
            </a:pPr>
            <a:endParaRPr lang="tr-TR"/>
          </a:p>
          <a:p>
            <a:r>
              <a:rPr lang="tr-TR"/>
              <a:t>Konizasyon</a:t>
            </a:r>
          </a:p>
          <a:p>
            <a:endParaRPr lang="tr-TR"/>
          </a:p>
          <a:p>
            <a:r>
              <a:rPr lang="tr-TR"/>
              <a:t>Bazen histerektomi</a:t>
            </a:r>
          </a:p>
        </p:txBody>
      </p:sp>
      <p:pic>
        <p:nvPicPr>
          <p:cNvPr id="36869" name="Picture 5" descr="kon"/>
          <p:cNvPicPr>
            <a:picLocks noChangeAspect="1" noChangeArrowheads="1"/>
          </p:cNvPicPr>
          <p:nvPr/>
        </p:nvPicPr>
        <p:blipFill>
          <a:blip r:embed="rId3"/>
          <a:srcRect/>
          <a:stretch>
            <a:fillRect/>
          </a:stretch>
        </p:blipFill>
        <p:spPr bwMode="auto">
          <a:xfrm>
            <a:off x="5991226" y="2047876"/>
            <a:ext cx="3344863" cy="2676525"/>
          </a:xfrm>
          <a:prstGeom prst="rect">
            <a:avLst/>
          </a:prstGeom>
          <a:noFill/>
        </p:spPr>
      </p:pic>
    </p:spTree>
    <p:extLst>
      <p:ext uri="{BB962C8B-B14F-4D97-AF65-F5344CB8AC3E}">
        <p14:creationId xmlns:p14="http://schemas.microsoft.com/office/powerpoint/2010/main" val="16965388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effectLst>
            <a:glow rad="228600">
              <a:schemeClr val="accent2">
                <a:satMod val="175000"/>
                <a:alpha val="40000"/>
              </a:schemeClr>
            </a:glow>
          </a:effectLst>
        </p:spPr>
        <p:txBody>
          <a:bodyPr rtlCol="0">
            <a:normAutofit/>
          </a:bodyPr>
          <a:lstStyle/>
          <a:p>
            <a:pPr>
              <a:defRPr/>
            </a:pPr>
            <a:r>
              <a:rPr lang="tr-TR" b="1" dirty="0" smtClean="0">
                <a:solidFill>
                  <a:srgbClr val="002060"/>
                </a:solidFill>
              </a:rPr>
              <a:t>Pap smear alınması için ideal zaman ne olmalı?</a:t>
            </a:r>
            <a:endParaRPr lang="tr-TR" b="1" dirty="0">
              <a:solidFill>
                <a:srgbClr val="002060"/>
              </a:solidFill>
            </a:endParaRPr>
          </a:p>
        </p:txBody>
      </p:sp>
      <p:sp>
        <p:nvSpPr>
          <p:cNvPr id="18437" name="Content Placeholder 2"/>
          <p:cNvSpPr>
            <a:spLocks noGrp="1"/>
          </p:cNvSpPr>
          <p:nvPr>
            <p:ph idx="1"/>
          </p:nvPr>
        </p:nvSpPr>
        <p:spPr/>
        <p:txBody>
          <a:bodyPr>
            <a:normAutofit/>
          </a:bodyPr>
          <a:lstStyle/>
          <a:p>
            <a:pPr eaLnBrk="1" hangingPunct="1"/>
            <a:endParaRPr lang="tr-TR" smtClean="0"/>
          </a:p>
          <a:p>
            <a:pPr eaLnBrk="1" hangingPunct="1"/>
            <a:r>
              <a:rPr lang="tr-TR" smtClean="0"/>
              <a:t>Menstruasyon dışında olmalı.</a:t>
            </a:r>
          </a:p>
          <a:p>
            <a:pPr eaLnBrk="1" hangingPunct="1"/>
            <a:r>
              <a:rPr lang="tr-TR" smtClean="0"/>
              <a:t>Menstruasyonun ilk gününden 15 gün sonra optimal zaman.</a:t>
            </a:r>
          </a:p>
          <a:p>
            <a:pPr eaLnBrk="1" hangingPunct="1"/>
            <a:r>
              <a:rPr lang="tr-TR" smtClean="0"/>
              <a:t>Örnek alınımından 3 gün önce vajinal krem, ovül kullanmamalı ve vajinal duş yapmamalı.</a:t>
            </a:r>
          </a:p>
          <a:p>
            <a:pPr eaLnBrk="1" hangingPunct="1"/>
            <a:r>
              <a:rPr lang="tr-TR" smtClean="0"/>
              <a:t>Cinsel ilişkiden </a:t>
            </a:r>
            <a:r>
              <a:rPr lang="en-US" smtClean="0"/>
              <a:t>sonra </a:t>
            </a:r>
            <a:r>
              <a:rPr lang="tr-TR" smtClean="0"/>
              <a:t>24 saat geçmiş olması gerekir.</a:t>
            </a:r>
          </a:p>
        </p:txBody>
      </p:sp>
    </p:spTree>
    <p:extLst>
      <p:ext uri="{BB962C8B-B14F-4D97-AF65-F5344CB8AC3E}">
        <p14:creationId xmlns:p14="http://schemas.microsoft.com/office/powerpoint/2010/main" val="34742755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ln w="76200">
            <a:noFill/>
          </a:ln>
        </p:spPr>
        <p:txBody>
          <a:bodyPr/>
          <a:lstStyle/>
          <a:p>
            <a:pPr>
              <a:defRPr/>
            </a:pPr>
            <a:r>
              <a:rPr lang="tr-TR" b="1" dirty="0" smtClean="0">
                <a:solidFill>
                  <a:srgbClr val="002060"/>
                </a:solidFill>
              </a:rPr>
              <a:t>Tarama Başlama Yaşı</a:t>
            </a:r>
            <a:endParaRPr lang="en-US" b="1" dirty="0" smtClean="0">
              <a:solidFill>
                <a:srgbClr val="002060"/>
              </a:solidFill>
            </a:endParaRPr>
          </a:p>
        </p:txBody>
      </p:sp>
      <p:sp>
        <p:nvSpPr>
          <p:cNvPr id="22531" name="Content Placeholder 2"/>
          <p:cNvSpPr>
            <a:spLocks noGrp="1"/>
          </p:cNvSpPr>
          <p:nvPr>
            <p:ph idx="1"/>
          </p:nvPr>
        </p:nvSpPr>
        <p:spPr/>
        <p:txBody>
          <a:bodyPr/>
          <a:lstStyle/>
          <a:p>
            <a:r>
              <a:rPr lang="tr-TR" smtClean="0"/>
              <a:t>Yeni tarama prensiplerine göre servikal kanser taraması </a:t>
            </a:r>
            <a:r>
              <a:rPr lang="tr-TR" b="1" smtClean="0">
                <a:solidFill>
                  <a:srgbClr val="C00000"/>
                </a:solidFill>
              </a:rPr>
              <a:t>21 yaşında başlamalı</a:t>
            </a:r>
          </a:p>
          <a:p>
            <a:r>
              <a:rPr lang="tr-TR" smtClean="0"/>
              <a:t> 21-29 yaş arası her üç yılda bir konvansiyonel smear veya sıvı bazlı sitoloji ile taranmalıdır ve bu yaş grubu için </a:t>
            </a:r>
            <a:r>
              <a:rPr lang="tr-TR" b="1" smtClean="0">
                <a:solidFill>
                  <a:srgbClr val="C00000"/>
                </a:solidFill>
              </a:rPr>
              <a:t>HPV testi kullanılması önerilmez. </a:t>
            </a:r>
          </a:p>
          <a:p>
            <a:r>
              <a:rPr lang="tr-TR" b="1" smtClean="0"/>
              <a:t>21 yaşından küçük kadınlarda seksüel aktivite başlasa bile tarama önerilmez!!!!!</a:t>
            </a:r>
            <a:endParaRPr lang="en-US" b="1" smtClean="0"/>
          </a:p>
        </p:txBody>
      </p:sp>
    </p:spTree>
    <p:extLst>
      <p:ext uri="{BB962C8B-B14F-4D97-AF65-F5344CB8AC3E}">
        <p14:creationId xmlns:p14="http://schemas.microsoft.com/office/powerpoint/2010/main" val="5471797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effectLst>
            <a:glow rad="228600">
              <a:schemeClr val="accent2">
                <a:satMod val="175000"/>
                <a:alpha val="40000"/>
              </a:schemeClr>
            </a:glow>
          </a:effectLst>
        </p:spPr>
        <p:txBody>
          <a:bodyPr rtlCol="0">
            <a:normAutofit/>
          </a:bodyPr>
          <a:lstStyle/>
          <a:p>
            <a:pPr>
              <a:defRPr/>
            </a:pPr>
            <a:r>
              <a:rPr lang="tr-TR" sz="4000" b="1" dirty="0">
                <a:solidFill>
                  <a:srgbClr val="002060"/>
                </a:solidFill>
              </a:rPr>
              <a:t>Adölesanlarda HPV Enfeksiyonu</a:t>
            </a:r>
            <a:r>
              <a:rPr lang="en-US" sz="4000" b="1" dirty="0">
                <a:solidFill>
                  <a:srgbClr val="002060"/>
                </a:solidFill>
              </a:rPr>
              <a:t>-ABD</a:t>
            </a:r>
          </a:p>
        </p:txBody>
      </p:sp>
      <p:sp>
        <p:nvSpPr>
          <p:cNvPr id="25605" name="Rectangle 3"/>
          <p:cNvSpPr>
            <a:spLocks noGrp="1" noChangeArrowheads="1"/>
          </p:cNvSpPr>
          <p:nvPr>
            <p:ph type="body" idx="4294967295"/>
          </p:nvPr>
        </p:nvSpPr>
        <p:spPr/>
        <p:txBody>
          <a:bodyPr/>
          <a:lstStyle/>
          <a:p>
            <a:pPr eaLnBrk="1" hangingPunct="1"/>
            <a:r>
              <a:rPr lang="tr-TR" smtClean="0"/>
              <a:t>21 yaşından küçük seksüel aktif kadınlarda HPV </a:t>
            </a:r>
            <a:r>
              <a:rPr lang="en-US" smtClean="0"/>
              <a:t>(+) oran</a:t>
            </a:r>
            <a:r>
              <a:rPr lang="tr-TR" smtClean="0"/>
              <a:t>ı</a:t>
            </a:r>
            <a:r>
              <a:rPr lang="en-US" smtClean="0"/>
              <a:t> % 20-25</a:t>
            </a:r>
          </a:p>
          <a:p>
            <a:pPr eaLnBrk="1" hangingPunct="1"/>
            <a:r>
              <a:rPr lang="en-US" smtClean="0"/>
              <a:t>Seks</a:t>
            </a:r>
            <a:r>
              <a:rPr lang="tr-TR" smtClean="0"/>
              <a:t>üe</a:t>
            </a:r>
            <a:r>
              <a:rPr lang="en-US" smtClean="0"/>
              <a:t>l aktivite devaml</a:t>
            </a:r>
            <a:r>
              <a:rPr lang="tr-TR" smtClean="0"/>
              <a:t>ı</a:t>
            </a:r>
            <a:r>
              <a:rPr lang="en-US" smtClean="0"/>
              <a:t> ise HPV (+)</a:t>
            </a:r>
            <a:r>
              <a:rPr lang="tr-TR" smtClean="0"/>
              <a:t> oranı %80</a:t>
            </a:r>
            <a:endParaRPr lang="en-US" smtClean="0"/>
          </a:p>
          <a:p>
            <a:pPr eaLnBrk="1" hangingPunct="1"/>
            <a:r>
              <a:rPr lang="en-US" smtClean="0"/>
              <a:t>HPV enfeksiyonu genelde iki y</a:t>
            </a:r>
            <a:r>
              <a:rPr lang="tr-TR" smtClean="0"/>
              <a:t>ı</a:t>
            </a:r>
            <a:r>
              <a:rPr lang="en-US" smtClean="0"/>
              <a:t>l i</a:t>
            </a:r>
            <a:r>
              <a:rPr lang="tr-TR" smtClean="0"/>
              <a:t>ç</a:t>
            </a:r>
            <a:r>
              <a:rPr lang="en-US" smtClean="0"/>
              <a:t>inde temizlenir.</a:t>
            </a:r>
          </a:p>
          <a:p>
            <a:pPr eaLnBrk="1" hangingPunct="1"/>
            <a:r>
              <a:rPr lang="tr-TR" smtClean="0"/>
              <a:t>Yeniden enfekte olma p</a:t>
            </a:r>
            <a:r>
              <a:rPr lang="en-US" smtClean="0"/>
              <a:t>ersiste enfeksiyondan </a:t>
            </a:r>
            <a:r>
              <a:rPr lang="tr-TR" smtClean="0"/>
              <a:t>daha sıktır.</a:t>
            </a:r>
            <a:endParaRPr lang="en-US" smtClean="0"/>
          </a:p>
        </p:txBody>
      </p:sp>
      <p:pic>
        <p:nvPicPr>
          <p:cNvPr id="25606" name="Picture 21"/>
          <p:cNvPicPr>
            <a:picLocks noChangeAspect="1" noChangeArrowheads="1"/>
          </p:cNvPicPr>
          <p:nvPr/>
        </p:nvPicPr>
        <p:blipFill>
          <a:blip r:embed="rId3"/>
          <a:srcRect l="53827" t="21095" r="2907" b="16132"/>
          <a:stretch>
            <a:fillRect/>
          </a:stretch>
        </p:blipFill>
        <p:spPr bwMode="auto">
          <a:xfrm>
            <a:off x="8739188" y="4857750"/>
            <a:ext cx="1928812" cy="2000250"/>
          </a:xfrm>
          <a:prstGeom prst="rect">
            <a:avLst/>
          </a:prstGeom>
          <a:noFill/>
          <a:ln w="9525">
            <a:noFill/>
            <a:miter lim="800000"/>
            <a:headEnd/>
            <a:tailEnd/>
          </a:ln>
        </p:spPr>
      </p:pic>
      <p:sp>
        <p:nvSpPr>
          <p:cNvPr id="30725" name="Rectangle 5"/>
          <p:cNvSpPr>
            <a:spLocks noChangeArrowheads="1"/>
          </p:cNvSpPr>
          <p:nvPr/>
        </p:nvSpPr>
        <p:spPr bwMode="auto">
          <a:xfrm>
            <a:off x="2309786" y="5500702"/>
            <a:ext cx="6072230" cy="571504"/>
          </a:xfrm>
          <a:prstGeom prst="rect">
            <a:avLst/>
          </a:prstGeom>
          <a:solidFill>
            <a:srgbClr val="8B7EAA"/>
          </a:solidFill>
          <a:ln w="9525">
            <a:noFill/>
            <a:miter lim="800000"/>
            <a:headEnd/>
            <a:tailEnd/>
          </a:ln>
          <a:effectLst>
            <a:glow rad="228600">
              <a:schemeClr val="accent2">
                <a:satMod val="175000"/>
                <a:alpha val="40000"/>
              </a:schemeClr>
            </a:glow>
          </a:effectLst>
        </p:spPr>
        <p:txBody>
          <a:bodyPr wrap="none" anchor="ctr"/>
          <a:lstStyle/>
          <a:p>
            <a:pPr algn="ctr">
              <a:defRPr/>
            </a:pPr>
            <a:r>
              <a:rPr lang="en-US" b="1" i="1">
                <a:solidFill>
                  <a:schemeClr val="bg1"/>
                </a:solidFill>
                <a:latin typeface="Calibri" pitchFamily="34" charset="0"/>
                <a:cs typeface="Arial" charset="0"/>
              </a:rPr>
              <a:t>Journal of Lower Genital Tract Disease. 2007, 201-222</a:t>
            </a:r>
          </a:p>
        </p:txBody>
      </p:sp>
    </p:spTree>
    <p:extLst>
      <p:ext uri="{BB962C8B-B14F-4D97-AF65-F5344CB8AC3E}">
        <p14:creationId xmlns:p14="http://schemas.microsoft.com/office/powerpoint/2010/main" val="1490592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9"/>
            <a:ext cx="8229600" cy="1368425"/>
          </a:xfrm>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ln w="57150">
            <a:solidFill>
              <a:schemeClr val="accent2">
                <a:lumMod val="40000"/>
                <a:lumOff val="60000"/>
              </a:schemeClr>
            </a:solidFill>
          </a:ln>
        </p:spPr>
        <p:txBody>
          <a:bodyPr>
            <a:normAutofit/>
          </a:bodyPr>
          <a:lstStyle/>
          <a:p>
            <a:pPr>
              <a:defRPr/>
            </a:pPr>
            <a:r>
              <a:rPr lang="tr-TR" b="1" dirty="0" smtClean="0">
                <a:solidFill>
                  <a:srgbClr val="002060"/>
                </a:solidFill>
              </a:rPr>
              <a:t>Servikal sitoloji taraması ne sıklıkla yapılmalı?</a:t>
            </a:r>
            <a:endParaRPr lang="en-US" dirty="0">
              <a:solidFill>
                <a:srgbClr val="002060"/>
              </a:solidFill>
            </a:endParaRPr>
          </a:p>
        </p:txBody>
      </p:sp>
      <p:sp>
        <p:nvSpPr>
          <p:cNvPr id="27651" name="Text Placeholder 4"/>
          <p:cNvSpPr>
            <a:spLocks noGrp="1"/>
          </p:cNvSpPr>
          <p:nvPr>
            <p:ph type="body" idx="1"/>
          </p:nvPr>
        </p:nvSpPr>
        <p:spPr>
          <a:xfrm>
            <a:off x="1952625" y="1785938"/>
            <a:ext cx="4040188" cy="639762"/>
          </a:xfrm>
        </p:spPr>
        <p:txBody>
          <a:bodyPr>
            <a:normAutofit/>
          </a:bodyPr>
          <a:lstStyle/>
          <a:p>
            <a:pPr algn="ctr"/>
            <a:r>
              <a:rPr lang="tr-TR" sz="3600">
                <a:solidFill>
                  <a:srgbClr val="FF0000"/>
                </a:solidFill>
              </a:rPr>
              <a:t>21-29 yaşlarında</a:t>
            </a:r>
            <a:endParaRPr lang="en-US" sz="3600">
              <a:solidFill>
                <a:srgbClr val="FF0000"/>
              </a:solidFill>
            </a:endParaRPr>
          </a:p>
        </p:txBody>
      </p:sp>
      <p:sp>
        <p:nvSpPr>
          <p:cNvPr id="27652" name="Content Placeholder 5"/>
          <p:cNvSpPr>
            <a:spLocks noGrp="1"/>
          </p:cNvSpPr>
          <p:nvPr>
            <p:ph sz="half" idx="2"/>
          </p:nvPr>
        </p:nvSpPr>
        <p:spPr>
          <a:xfrm>
            <a:off x="2024063" y="3786188"/>
            <a:ext cx="3643312" cy="2786062"/>
          </a:xfrm>
          <a:solidFill>
            <a:schemeClr val="bg1"/>
          </a:solidFill>
        </p:spPr>
        <p:txBody>
          <a:bodyPr/>
          <a:lstStyle/>
          <a:p>
            <a:pPr algn="ctr">
              <a:buFont typeface="Arial" pitchFamily="34" charset="0"/>
              <a:buNone/>
            </a:pPr>
            <a:r>
              <a:rPr lang="tr-TR" b="1">
                <a:solidFill>
                  <a:srgbClr val="002060"/>
                </a:solidFill>
              </a:rPr>
              <a:t>3 yılda bir yapılmalı  </a:t>
            </a:r>
            <a:r>
              <a:rPr lang="tr-TR">
                <a:solidFill>
                  <a:srgbClr val="002060"/>
                </a:solidFill>
              </a:rPr>
              <a:t>sıvı bazlı veya  konvansiyonel yöntemle</a:t>
            </a:r>
          </a:p>
          <a:p>
            <a:endParaRPr lang="en-US"/>
          </a:p>
        </p:txBody>
      </p:sp>
      <p:sp>
        <p:nvSpPr>
          <p:cNvPr id="27653" name="Text Placeholder 6"/>
          <p:cNvSpPr>
            <a:spLocks noGrp="1"/>
          </p:cNvSpPr>
          <p:nvPr>
            <p:ph type="body" sz="quarter" idx="3"/>
          </p:nvPr>
        </p:nvSpPr>
        <p:spPr>
          <a:xfrm>
            <a:off x="6310314" y="1785938"/>
            <a:ext cx="4041775" cy="639762"/>
          </a:xfrm>
        </p:spPr>
        <p:txBody>
          <a:bodyPr/>
          <a:lstStyle/>
          <a:p>
            <a:pPr algn="ctr"/>
            <a:r>
              <a:rPr lang="tr-TR" sz="3200">
                <a:solidFill>
                  <a:srgbClr val="FF0000"/>
                </a:solidFill>
              </a:rPr>
              <a:t>30-65 yaşlarında</a:t>
            </a:r>
            <a:endParaRPr lang="en-US" sz="3200">
              <a:solidFill>
                <a:srgbClr val="FF0000"/>
              </a:solidFill>
            </a:endParaRPr>
          </a:p>
        </p:txBody>
      </p:sp>
      <p:sp>
        <p:nvSpPr>
          <p:cNvPr id="27654" name="Content Placeholder 7"/>
          <p:cNvSpPr>
            <a:spLocks noGrp="1"/>
          </p:cNvSpPr>
          <p:nvPr>
            <p:ph sz="quarter" idx="4"/>
          </p:nvPr>
        </p:nvSpPr>
        <p:spPr>
          <a:xfrm>
            <a:off x="6453189" y="3643313"/>
            <a:ext cx="3786187" cy="2857500"/>
          </a:xfrm>
          <a:solidFill>
            <a:schemeClr val="bg1"/>
          </a:solidFill>
        </p:spPr>
        <p:txBody>
          <a:bodyPr/>
          <a:lstStyle/>
          <a:p>
            <a:r>
              <a:rPr lang="tr-TR" smtClean="0">
                <a:solidFill>
                  <a:srgbClr val="002060"/>
                </a:solidFill>
              </a:rPr>
              <a:t>Tek başına sitoloji ile </a:t>
            </a:r>
            <a:r>
              <a:rPr lang="tr-TR" b="1" smtClean="0">
                <a:solidFill>
                  <a:srgbClr val="002060"/>
                </a:solidFill>
              </a:rPr>
              <a:t>3 yılda bir</a:t>
            </a:r>
          </a:p>
          <a:p>
            <a:r>
              <a:rPr lang="en-US" smtClean="0">
                <a:solidFill>
                  <a:srgbClr val="002060"/>
                </a:solidFill>
              </a:rPr>
              <a:t>H</a:t>
            </a:r>
            <a:r>
              <a:rPr lang="tr-TR" smtClean="0">
                <a:solidFill>
                  <a:srgbClr val="002060"/>
                </a:solidFill>
              </a:rPr>
              <a:t>PV testi ve sitoloji testi birlikte (cotest) ve sonuçlar (-) </a:t>
            </a:r>
            <a:r>
              <a:rPr lang="en-US" smtClean="0">
                <a:solidFill>
                  <a:srgbClr val="002060"/>
                </a:solidFill>
              </a:rPr>
              <a:t>ise </a:t>
            </a:r>
            <a:r>
              <a:rPr lang="tr-TR" b="1" smtClean="0">
                <a:solidFill>
                  <a:srgbClr val="002060"/>
                </a:solidFill>
              </a:rPr>
              <a:t>5 yılda bir</a:t>
            </a:r>
            <a:endParaRPr lang="en-US" b="1" smtClean="0">
              <a:solidFill>
                <a:srgbClr val="002060"/>
              </a:solidFill>
            </a:endParaRPr>
          </a:p>
        </p:txBody>
      </p:sp>
      <p:sp>
        <p:nvSpPr>
          <p:cNvPr id="11" name="Down Arrow 10"/>
          <p:cNvSpPr/>
          <p:nvPr/>
        </p:nvSpPr>
        <p:spPr>
          <a:xfrm>
            <a:off x="3595689" y="2571750"/>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a:off x="8024814" y="2571750"/>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914707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rgbClr val="F0A6CD">
                  <a:shade val="30000"/>
                  <a:satMod val="115000"/>
                </a:srgbClr>
              </a:gs>
              <a:gs pos="50000">
                <a:srgbClr val="F0A6CD">
                  <a:shade val="67500"/>
                  <a:satMod val="115000"/>
                </a:srgbClr>
              </a:gs>
              <a:gs pos="100000">
                <a:srgbClr val="F0A6CD">
                  <a:shade val="100000"/>
                  <a:satMod val="115000"/>
                </a:srgbClr>
              </a:gs>
            </a:gsLst>
            <a:lin ang="16200000" scaled="1"/>
            <a:tileRect/>
          </a:gradFill>
        </p:spPr>
        <p:txBody>
          <a:bodyPr/>
          <a:lstStyle/>
          <a:p>
            <a:r>
              <a:rPr lang="tr-TR" dirty="0" smtClean="0"/>
              <a:t>HPV Tipleri</a:t>
            </a:r>
            <a:endParaRPr lang="tr-TR" dirty="0"/>
          </a:p>
        </p:txBody>
      </p:sp>
      <p:sp>
        <p:nvSpPr>
          <p:cNvPr id="3" name="İçerik Yer Tutucusu 2"/>
          <p:cNvSpPr>
            <a:spLocks noGrp="1"/>
          </p:cNvSpPr>
          <p:nvPr>
            <p:ph idx="1"/>
          </p:nvPr>
        </p:nvSpPr>
        <p:spPr/>
        <p:txBody>
          <a:bodyPr>
            <a:normAutofit/>
          </a:bodyPr>
          <a:lstStyle/>
          <a:p>
            <a:r>
              <a:rPr lang="en-US" dirty="0" smtClean="0"/>
              <a:t>Low Risk HPV Types:  </a:t>
            </a:r>
            <a:r>
              <a:rPr lang="en-US" b="1" dirty="0" smtClean="0">
                <a:solidFill>
                  <a:schemeClr val="accent1"/>
                </a:solidFill>
              </a:rPr>
              <a:t>6</a:t>
            </a:r>
            <a:r>
              <a:rPr lang="en-US" dirty="0" smtClean="0">
                <a:solidFill>
                  <a:schemeClr val="accent1"/>
                </a:solidFill>
              </a:rPr>
              <a:t>,</a:t>
            </a:r>
            <a:r>
              <a:rPr lang="en-US" b="1" dirty="0" smtClean="0">
                <a:solidFill>
                  <a:schemeClr val="accent1"/>
                </a:solidFill>
              </a:rPr>
              <a:t>11</a:t>
            </a:r>
            <a:r>
              <a:rPr lang="en-US" dirty="0" smtClean="0"/>
              <a:t>,40,42,43,44, 54, 61, 72, 73, 81</a:t>
            </a:r>
          </a:p>
          <a:p>
            <a:pPr lvl="1"/>
            <a:r>
              <a:rPr lang="en-US" dirty="0"/>
              <a:t>types 6 and 11 responsible for 95% of visible warts</a:t>
            </a:r>
          </a:p>
          <a:p>
            <a:pPr lvl="1">
              <a:buFontTx/>
              <a:buNone/>
            </a:pPr>
            <a:endParaRPr lang="en-US" dirty="0" smtClean="0"/>
          </a:p>
          <a:p>
            <a:r>
              <a:rPr lang="en-US" dirty="0" smtClean="0"/>
              <a:t>High-Risk HPV Types:  31,33,35,39,45, 51, 52, 56, 58, 59, 68,82</a:t>
            </a:r>
          </a:p>
          <a:p>
            <a:pPr lvl="1">
              <a:buFontTx/>
              <a:buNone/>
            </a:pPr>
            <a:r>
              <a:rPr lang="en-US" dirty="0" smtClean="0"/>
              <a:t>	High cancer risk:  </a:t>
            </a:r>
            <a:r>
              <a:rPr lang="en-US" b="1" dirty="0" smtClean="0">
                <a:solidFill>
                  <a:schemeClr val="accent1"/>
                </a:solidFill>
              </a:rPr>
              <a:t>16</a:t>
            </a:r>
          </a:p>
          <a:p>
            <a:pPr lvl="1"/>
            <a:r>
              <a:rPr lang="en-US" dirty="0"/>
              <a:t>Most common-50% of cervical cancer</a:t>
            </a:r>
          </a:p>
          <a:p>
            <a:pPr lvl="1">
              <a:buFontTx/>
              <a:buNone/>
            </a:pPr>
            <a:r>
              <a:rPr lang="en-US" dirty="0" smtClean="0"/>
              <a:t>	High cancer risk:  </a:t>
            </a:r>
            <a:r>
              <a:rPr lang="en-US" b="1" dirty="0" smtClean="0">
                <a:solidFill>
                  <a:schemeClr val="accent1"/>
                </a:solidFill>
              </a:rPr>
              <a:t>18</a:t>
            </a:r>
          </a:p>
          <a:p>
            <a:pPr lvl="1"/>
            <a:r>
              <a:rPr lang="en-US" dirty="0"/>
              <a:t>10-12% of cervical cancer</a:t>
            </a:r>
          </a:p>
          <a:p>
            <a:endParaRPr lang="tr-TR" dirty="0"/>
          </a:p>
        </p:txBody>
      </p:sp>
    </p:spTree>
    <p:extLst>
      <p:ext uri="{BB962C8B-B14F-4D97-AF65-F5344CB8AC3E}">
        <p14:creationId xmlns:p14="http://schemas.microsoft.com/office/powerpoint/2010/main" val="16111198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81200" y="274638"/>
            <a:ext cx="8229600" cy="1154112"/>
          </a:xfrm>
          <a:gradFill flip="none" rotWithShape="1">
            <a:gsLst>
              <a:gs pos="0">
                <a:srgbClr val="F0A6CD">
                  <a:tint val="66000"/>
                  <a:satMod val="160000"/>
                </a:srgbClr>
              </a:gs>
              <a:gs pos="50000">
                <a:srgbClr val="F0A6CD">
                  <a:tint val="44500"/>
                  <a:satMod val="160000"/>
                </a:srgbClr>
              </a:gs>
              <a:gs pos="100000">
                <a:srgbClr val="F0A6CD">
                  <a:tint val="23500"/>
                  <a:satMod val="160000"/>
                </a:srgbClr>
              </a:gs>
            </a:gsLst>
            <a:path path="circle">
              <a:fillToRect l="50000" t="50000" r="50000" b="50000"/>
            </a:path>
            <a:tileRect/>
          </a:gradFill>
          <a:ln w="76200">
            <a:noFill/>
          </a:ln>
        </p:spPr>
        <p:txBody>
          <a:bodyPr/>
          <a:lstStyle/>
          <a:p>
            <a:pPr>
              <a:defRPr/>
            </a:pPr>
            <a:r>
              <a:rPr lang="tr-TR" sz="3600" b="1" dirty="0">
                <a:solidFill>
                  <a:srgbClr val="002060"/>
                </a:solidFill>
              </a:rPr>
              <a:t>Tarama </a:t>
            </a:r>
            <a:r>
              <a:rPr lang="tr-TR" sz="3600" b="1" dirty="0" err="1">
                <a:solidFill>
                  <a:srgbClr val="002060"/>
                </a:solidFill>
              </a:rPr>
              <a:t>tesleri</a:t>
            </a:r>
            <a:r>
              <a:rPr lang="tr-TR" sz="3600" b="1" dirty="0">
                <a:solidFill>
                  <a:srgbClr val="002060"/>
                </a:solidFill>
              </a:rPr>
              <a:t> ne zaman sonlandırılmalı?</a:t>
            </a:r>
            <a:endParaRPr lang="en-US" sz="3600" dirty="0">
              <a:solidFill>
                <a:srgbClr val="002060"/>
              </a:solidFill>
            </a:endParaRPr>
          </a:p>
        </p:txBody>
      </p:sp>
      <p:sp>
        <p:nvSpPr>
          <p:cNvPr id="32771" name="Content Placeholder 2"/>
          <p:cNvSpPr>
            <a:spLocks noGrp="1"/>
          </p:cNvSpPr>
          <p:nvPr>
            <p:ph idx="1"/>
          </p:nvPr>
        </p:nvSpPr>
        <p:spPr>
          <a:xfrm>
            <a:off x="1881188" y="1000125"/>
            <a:ext cx="8229600" cy="4929188"/>
          </a:xfrm>
        </p:spPr>
        <p:txBody>
          <a:bodyPr/>
          <a:lstStyle/>
          <a:p>
            <a:endParaRPr lang="en-US"/>
          </a:p>
          <a:p>
            <a:r>
              <a:rPr lang="tr-TR" sz="2400"/>
              <a:t>65 yaşında 3 ardışık sitoloji testi negatif gelmişse veya son 10 yıl içinde 2 ardışık negatif cotest sonucu varsa tarama sonlandırılır. </a:t>
            </a:r>
            <a:endParaRPr lang="en-US" sz="2400"/>
          </a:p>
          <a:p>
            <a:endParaRPr lang="en-US" sz="2400"/>
          </a:p>
          <a:p>
            <a:r>
              <a:rPr lang="tr-TR" sz="2400"/>
              <a:t>Taraması iyi yapılmış 65 yaş üstü kadınlarda CIN2 ve servikal kanser sık değildir. </a:t>
            </a:r>
          </a:p>
          <a:p>
            <a:endParaRPr lang="en-US" sz="2400"/>
          </a:p>
          <a:p>
            <a:r>
              <a:rPr lang="tr-TR" sz="2400"/>
              <a:t>Yeni edinilmiş bir HPV enfeksiyonunda persistans veya CIN3 progresyonu 65 yaş üstü kadınlarda son derece nadirdir .</a:t>
            </a:r>
          </a:p>
          <a:p>
            <a:endParaRPr lang="tr-TR"/>
          </a:p>
          <a:p>
            <a:endParaRPr lang="en-US" smtClean="0"/>
          </a:p>
        </p:txBody>
      </p:sp>
      <p:sp>
        <p:nvSpPr>
          <p:cNvPr id="4" name="Rectangle 3"/>
          <p:cNvSpPr/>
          <p:nvPr/>
        </p:nvSpPr>
        <p:spPr>
          <a:xfrm>
            <a:off x="2595563" y="5643563"/>
            <a:ext cx="7143750" cy="914400"/>
          </a:xfrm>
          <a:prstGeom prst="rect">
            <a:avLst/>
          </a:prstGeom>
          <a:solidFill>
            <a:srgbClr val="8B7E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t>Chen HC., et al.</a:t>
            </a:r>
            <a:r>
              <a:rPr lang="tr-TR" sz="2000" b="1" i="1" dirty="0"/>
              <a:t> J National Cancer Inst 2011,103:1387-1396</a:t>
            </a:r>
            <a:endParaRPr lang="en-US" sz="2000" b="1" i="1" dirty="0"/>
          </a:p>
          <a:p>
            <a:pPr algn="ctr">
              <a:defRPr/>
            </a:pPr>
            <a:endParaRPr lang="en-US" sz="2000" b="1" i="1" dirty="0"/>
          </a:p>
        </p:txBody>
      </p:sp>
    </p:spTree>
    <p:extLst>
      <p:ext uri="{BB962C8B-B14F-4D97-AF65-F5344CB8AC3E}">
        <p14:creationId xmlns:p14="http://schemas.microsoft.com/office/powerpoint/2010/main" val="12806370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tr-TR" b="1" smtClean="0">
                <a:solidFill>
                  <a:schemeClr val="accent2"/>
                </a:solidFill>
              </a:rPr>
              <a:t>HPV bulaşan kadınlar kanser mi olacaklar?</a:t>
            </a:r>
          </a:p>
        </p:txBody>
      </p:sp>
      <p:sp>
        <p:nvSpPr>
          <p:cNvPr id="20483" name="Rectangle 3"/>
          <p:cNvSpPr>
            <a:spLocks noGrp="1" noChangeArrowheads="1"/>
          </p:cNvSpPr>
          <p:nvPr>
            <p:ph type="body" idx="1"/>
          </p:nvPr>
        </p:nvSpPr>
        <p:spPr/>
        <p:txBody>
          <a:bodyPr/>
          <a:lstStyle/>
          <a:p>
            <a:pPr eaLnBrk="1" hangingPunct="1">
              <a:lnSpc>
                <a:spcPct val="120000"/>
              </a:lnSpc>
            </a:pPr>
            <a:r>
              <a:rPr lang="tr-TR" smtClean="0"/>
              <a:t>HAYIR</a:t>
            </a:r>
          </a:p>
          <a:p>
            <a:pPr eaLnBrk="1" hangingPunct="1">
              <a:lnSpc>
                <a:spcPct val="120000"/>
              </a:lnSpc>
            </a:pPr>
            <a:endParaRPr lang="tr-TR" smtClean="0"/>
          </a:p>
          <a:p>
            <a:pPr eaLnBrk="1" hangingPunct="1">
              <a:lnSpc>
                <a:spcPct val="120000"/>
              </a:lnSpc>
            </a:pPr>
            <a:r>
              <a:rPr lang="tr-TR" smtClean="0"/>
              <a:t>Çoğunluğunda HPV temizlenir</a:t>
            </a:r>
          </a:p>
          <a:p>
            <a:pPr eaLnBrk="1" hangingPunct="1">
              <a:lnSpc>
                <a:spcPct val="120000"/>
              </a:lnSpc>
            </a:pPr>
            <a:endParaRPr lang="tr-TR" smtClean="0"/>
          </a:p>
          <a:p>
            <a:pPr eaLnBrk="1" hangingPunct="1">
              <a:lnSpc>
                <a:spcPct val="120000"/>
              </a:lnSpc>
            </a:pPr>
            <a:r>
              <a:rPr lang="tr-TR" smtClean="0"/>
              <a:t>Sadece HPV’nin persiste kaldığı kadınlar, servikal kanser riski altındadır</a:t>
            </a:r>
          </a:p>
        </p:txBody>
      </p:sp>
    </p:spTree>
    <p:extLst>
      <p:ext uri="{BB962C8B-B14F-4D97-AF65-F5344CB8AC3E}">
        <p14:creationId xmlns:p14="http://schemas.microsoft.com/office/powerpoint/2010/main" val="3679224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tr-TR" b="1" smtClean="0">
                <a:solidFill>
                  <a:schemeClr val="accent2"/>
                </a:solidFill>
              </a:rPr>
              <a:t>Kimler servikal kanser için risk altındadır ?</a:t>
            </a:r>
          </a:p>
        </p:txBody>
      </p:sp>
      <p:sp>
        <p:nvSpPr>
          <p:cNvPr id="21507" name="Rectangle 3"/>
          <p:cNvSpPr>
            <a:spLocks noGrp="1" noChangeArrowheads="1"/>
          </p:cNvSpPr>
          <p:nvPr>
            <p:ph type="body" idx="1"/>
          </p:nvPr>
        </p:nvSpPr>
        <p:spPr/>
        <p:txBody>
          <a:bodyPr/>
          <a:lstStyle/>
          <a:p>
            <a:pPr eaLnBrk="1" hangingPunct="1">
              <a:lnSpc>
                <a:spcPct val="90000"/>
              </a:lnSpc>
            </a:pPr>
            <a:r>
              <a:rPr lang="tr-TR" sz="2600"/>
              <a:t>Cinsel ilişkisi olmuş her kadın</a:t>
            </a:r>
          </a:p>
          <a:p>
            <a:pPr eaLnBrk="1" hangingPunct="1">
              <a:lnSpc>
                <a:spcPct val="90000"/>
              </a:lnSpc>
            </a:pPr>
            <a:endParaRPr lang="tr-TR" sz="2600"/>
          </a:p>
          <a:p>
            <a:pPr eaLnBrk="1" hangingPunct="1">
              <a:lnSpc>
                <a:spcPct val="90000"/>
              </a:lnSpc>
            </a:pPr>
            <a:r>
              <a:rPr lang="tr-TR" sz="2600"/>
              <a:t>Birden fazla partneri olan kadınlar</a:t>
            </a:r>
          </a:p>
          <a:p>
            <a:pPr eaLnBrk="1" hangingPunct="1">
              <a:lnSpc>
                <a:spcPct val="90000"/>
              </a:lnSpc>
            </a:pPr>
            <a:endParaRPr lang="tr-TR" sz="2600"/>
          </a:p>
          <a:p>
            <a:pPr eaLnBrk="1" hangingPunct="1">
              <a:lnSpc>
                <a:spcPct val="90000"/>
              </a:lnSpc>
            </a:pPr>
            <a:r>
              <a:rPr lang="tr-TR" sz="2600"/>
              <a:t>Partnerinin birden fazla cinsel partneri olan kadınlar</a:t>
            </a:r>
          </a:p>
          <a:p>
            <a:pPr eaLnBrk="1" hangingPunct="1">
              <a:lnSpc>
                <a:spcPct val="90000"/>
              </a:lnSpc>
            </a:pPr>
            <a:endParaRPr lang="tr-TR" sz="2600"/>
          </a:p>
          <a:p>
            <a:pPr eaLnBrk="1" hangingPunct="1">
              <a:lnSpc>
                <a:spcPct val="90000"/>
              </a:lnSpc>
            </a:pPr>
            <a:r>
              <a:rPr lang="tr-TR" sz="2600"/>
              <a:t>Diğer cinsel geçişli hastalıklardan birine yakalanmış kadınlar</a:t>
            </a:r>
          </a:p>
        </p:txBody>
      </p:sp>
    </p:spTree>
    <p:extLst>
      <p:ext uri="{BB962C8B-B14F-4D97-AF65-F5344CB8AC3E}">
        <p14:creationId xmlns:p14="http://schemas.microsoft.com/office/powerpoint/2010/main" val="1906858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tr-TR" sz="3600" b="1" dirty="0" err="1">
                <a:solidFill>
                  <a:schemeClr val="accent2"/>
                </a:solidFill>
              </a:rPr>
              <a:t>Servikal</a:t>
            </a:r>
            <a:r>
              <a:rPr lang="tr-TR" sz="3600" b="1" dirty="0">
                <a:solidFill>
                  <a:schemeClr val="accent2"/>
                </a:solidFill>
              </a:rPr>
              <a:t> kanser riski nasıl azaltılabilir ?</a:t>
            </a:r>
          </a:p>
        </p:txBody>
      </p:sp>
      <p:sp>
        <p:nvSpPr>
          <p:cNvPr id="23555" name="Rectangle 3"/>
          <p:cNvSpPr>
            <a:spLocks noGrp="1" noChangeArrowheads="1"/>
          </p:cNvSpPr>
          <p:nvPr>
            <p:ph type="body" idx="1"/>
          </p:nvPr>
        </p:nvSpPr>
        <p:spPr>
          <a:xfrm>
            <a:off x="1981200" y="1600200"/>
            <a:ext cx="8229600" cy="4205288"/>
          </a:xfrm>
        </p:spPr>
        <p:txBody>
          <a:bodyPr/>
          <a:lstStyle/>
          <a:p>
            <a:pPr eaLnBrk="1" hangingPunct="1">
              <a:lnSpc>
                <a:spcPct val="90000"/>
              </a:lnSpc>
            </a:pPr>
            <a:r>
              <a:rPr lang="tr-TR" sz="2100"/>
              <a:t>Cinsel aktiviteye başlama yaşını geciktirme</a:t>
            </a:r>
          </a:p>
          <a:p>
            <a:pPr eaLnBrk="1" hangingPunct="1">
              <a:lnSpc>
                <a:spcPct val="90000"/>
              </a:lnSpc>
            </a:pPr>
            <a:endParaRPr lang="tr-TR" sz="2100"/>
          </a:p>
          <a:p>
            <a:pPr eaLnBrk="1" hangingPunct="1">
              <a:lnSpc>
                <a:spcPct val="90000"/>
              </a:lnSpc>
            </a:pPr>
            <a:r>
              <a:rPr lang="tr-TR" sz="2100"/>
              <a:t>Cinsel partnerini iyi tanıma</a:t>
            </a:r>
          </a:p>
          <a:p>
            <a:pPr eaLnBrk="1" hangingPunct="1">
              <a:lnSpc>
                <a:spcPct val="90000"/>
              </a:lnSpc>
            </a:pPr>
            <a:endParaRPr lang="tr-TR" sz="2100"/>
          </a:p>
          <a:p>
            <a:pPr eaLnBrk="1" hangingPunct="1">
              <a:lnSpc>
                <a:spcPct val="90000"/>
              </a:lnSpc>
            </a:pPr>
            <a:r>
              <a:rPr lang="tr-TR" sz="2100"/>
              <a:t>Sigara kullanımının bırakılması</a:t>
            </a:r>
          </a:p>
          <a:p>
            <a:pPr eaLnBrk="1" hangingPunct="1">
              <a:lnSpc>
                <a:spcPct val="90000"/>
              </a:lnSpc>
            </a:pPr>
            <a:endParaRPr lang="tr-TR" sz="2100"/>
          </a:p>
          <a:p>
            <a:pPr eaLnBrk="1" hangingPunct="1">
              <a:lnSpc>
                <a:spcPct val="90000"/>
              </a:lnSpc>
            </a:pPr>
            <a:r>
              <a:rPr lang="tr-TR" sz="2100"/>
              <a:t>Sağlıklı beslenme ve yaşam tarzını koruma</a:t>
            </a:r>
          </a:p>
          <a:p>
            <a:pPr eaLnBrk="1" hangingPunct="1">
              <a:lnSpc>
                <a:spcPct val="90000"/>
              </a:lnSpc>
            </a:pPr>
            <a:endParaRPr lang="tr-TR" sz="2100"/>
          </a:p>
          <a:p>
            <a:pPr eaLnBrk="1" hangingPunct="1">
              <a:lnSpc>
                <a:spcPct val="90000"/>
              </a:lnSpc>
            </a:pPr>
            <a:r>
              <a:rPr lang="tr-TR" sz="2100"/>
              <a:t>Güvenli cinsel ilişki kurma</a:t>
            </a:r>
            <a:endParaRPr lang="tr-TR" sz="2600" b="1"/>
          </a:p>
        </p:txBody>
      </p:sp>
      <p:sp>
        <p:nvSpPr>
          <p:cNvPr id="41988" name="Text Box 4"/>
          <p:cNvSpPr txBox="1">
            <a:spLocks noChangeArrowheads="1"/>
          </p:cNvSpPr>
          <p:nvPr/>
        </p:nvSpPr>
        <p:spPr bwMode="auto">
          <a:xfrm>
            <a:off x="2063552" y="4933816"/>
            <a:ext cx="5400600" cy="523220"/>
          </a:xfrm>
          <a:prstGeom prst="rect">
            <a:avLst/>
          </a:prstGeom>
          <a:solidFill>
            <a:schemeClr val="accent2"/>
          </a:solidFill>
          <a:ln w="9525">
            <a:solidFill>
              <a:schemeClr val="accent2"/>
            </a:solidFill>
            <a:miter lim="800000"/>
            <a:headEnd/>
            <a:tailEnd/>
          </a:ln>
          <a:effectLst/>
        </p:spPr>
        <p:txBody>
          <a:bodyPr wrap="square">
            <a:spAutoFit/>
          </a:bodyPr>
          <a:lstStyle/>
          <a:p>
            <a:pPr>
              <a:defRPr/>
            </a:pPr>
            <a:r>
              <a:rPr lang="tr-TR" sz="2800" b="1" i="1" dirty="0">
                <a:effectLst>
                  <a:outerShdw blurRad="38100" dist="38100" dir="2700000" algn="tl">
                    <a:srgbClr val="FFFFFF"/>
                  </a:outerShdw>
                </a:effectLst>
              </a:rPr>
              <a:t>PAP TESTİ MUTLAKA YAPTIR</a:t>
            </a:r>
          </a:p>
        </p:txBody>
      </p:sp>
      <p:sp>
        <p:nvSpPr>
          <p:cNvPr id="2" name="Dikdörtgen 1"/>
          <p:cNvSpPr/>
          <p:nvPr/>
        </p:nvSpPr>
        <p:spPr>
          <a:xfrm>
            <a:off x="4081959" y="5733256"/>
            <a:ext cx="5758457" cy="71012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i="1" dirty="0">
                <a:solidFill>
                  <a:srgbClr val="FF0000"/>
                </a:solidFill>
              </a:rPr>
              <a:t>HPV AŞISI</a:t>
            </a:r>
          </a:p>
        </p:txBody>
      </p:sp>
    </p:spTree>
    <p:extLst>
      <p:ext uri="{BB962C8B-B14F-4D97-AF65-F5344CB8AC3E}">
        <p14:creationId xmlns:p14="http://schemas.microsoft.com/office/powerpoint/2010/main" val="3210645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0" y="431800"/>
            <a:ext cx="9144000" cy="914400"/>
          </a:xfrm>
        </p:spPr>
        <p:txBody>
          <a:bodyPr/>
          <a:lstStyle/>
          <a:p>
            <a:pPr eaLnBrk="1" hangingPunct="1">
              <a:defRPr/>
            </a:pPr>
            <a:r>
              <a:rPr lang="tr-TR" sz="4600" b="1">
                <a:solidFill>
                  <a:schemeClr val="folHlink"/>
                </a:solidFill>
                <a:effectLst>
                  <a:outerShdw blurRad="38100" dist="38100" dir="2700000" algn="tl">
                    <a:srgbClr val="C0C0C0"/>
                  </a:outerShdw>
                </a:effectLst>
              </a:rPr>
              <a:t>Proflaktik HPV Aşıları</a:t>
            </a:r>
            <a:r>
              <a:rPr lang="tr-TR" sz="5000" b="1">
                <a:effectLst>
                  <a:outerShdw blurRad="38100" dist="38100" dir="2700000" algn="tl">
                    <a:srgbClr val="C0C0C0"/>
                  </a:outerShdw>
                </a:effectLst>
              </a:rPr>
              <a:t> </a:t>
            </a:r>
            <a:endParaRPr lang="tr-TR" sz="4600" b="1">
              <a:solidFill>
                <a:schemeClr val="folHlink"/>
              </a:solidFill>
              <a:effectLst>
                <a:outerShdw blurRad="38100" dist="38100" dir="2700000" algn="tl">
                  <a:srgbClr val="C0C0C0"/>
                </a:outerShdw>
              </a:effectLst>
            </a:endParaRPr>
          </a:p>
        </p:txBody>
      </p:sp>
      <p:pic>
        <p:nvPicPr>
          <p:cNvPr id="32771" name="Picture 3"/>
          <p:cNvPicPr>
            <a:picLocks noGrp="1" noChangeAspect="1" noChangeArrowheads="1"/>
          </p:cNvPicPr>
          <p:nvPr>
            <p:ph type="body" idx="1"/>
          </p:nvPr>
        </p:nvPicPr>
        <p:blipFill>
          <a:blip r:embed="rId3"/>
          <a:srcRect/>
          <a:stretch>
            <a:fillRect/>
          </a:stretch>
        </p:blipFill>
        <p:spPr>
          <a:xfrm>
            <a:off x="1524000" y="1700214"/>
            <a:ext cx="9144000" cy="5157787"/>
          </a:xfrm>
          <a:noFill/>
        </p:spPr>
      </p:pic>
    </p:spTree>
    <p:extLst>
      <p:ext uri="{BB962C8B-B14F-4D97-AF65-F5344CB8AC3E}">
        <p14:creationId xmlns:p14="http://schemas.microsoft.com/office/powerpoint/2010/main" val="13140097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8580439" y="2947989"/>
            <a:ext cx="1595437" cy="1538287"/>
          </a:xfrm>
          <a:prstGeom prst="ellipse">
            <a:avLst/>
          </a:prstGeom>
          <a:solidFill>
            <a:schemeClr val="tx1"/>
          </a:solidFill>
          <a:ln w="9525">
            <a:solidFill>
              <a:schemeClr val="tx1"/>
            </a:solidFill>
            <a:round/>
            <a:headEnd/>
            <a:tailEnd/>
          </a:ln>
        </p:spPr>
        <p:txBody>
          <a:bodyPr wrap="none" anchor="ctr"/>
          <a:lstStyle/>
          <a:p>
            <a:endParaRPr lang="tr-TR"/>
          </a:p>
        </p:txBody>
      </p:sp>
      <p:sp>
        <p:nvSpPr>
          <p:cNvPr id="33795" name="Rectangle 3"/>
          <p:cNvSpPr>
            <a:spLocks noChangeArrowheads="1"/>
          </p:cNvSpPr>
          <p:nvPr/>
        </p:nvSpPr>
        <p:spPr bwMode="auto">
          <a:xfrm>
            <a:off x="1660281" y="1524000"/>
            <a:ext cx="8336450" cy="459100"/>
          </a:xfrm>
          <a:prstGeom prst="rect">
            <a:avLst/>
          </a:prstGeom>
          <a:solidFill>
            <a:schemeClr val="accent2"/>
          </a:solidFill>
          <a:ln w="12700">
            <a:noFill/>
            <a:miter lim="800000"/>
            <a:headEnd/>
            <a:tailEnd/>
          </a:ln>
        </p:spPr>
        <p:txBody>
          <a:bodyPr wrap="none" lIns="90488" tIns="44450" rIns="90488" bIns="44450">
            <a:spAutoFit/>
          </a:bodyPr>
          <a:lstStyle/>
          <a:p>
            <a:pPr algn="ctr" eaLnBrk="0" hangingPunct="0"/>
            <a:r>
              <a:rPr lang="en-GB" sz="2400" b="1">
                <a:solidFill>
                  <a:srgbClr val="FFFFFF"/>
                </a:solidFill>
                <a:latin typeface="Tahoma" pitchFamily="34" charset="0"/>
              </a:rPr>
              <a:t>papillomavirus V</a:t>
            </a:r>
            <a:r>
              <a:rPr lang="tr-TR" sz="2400" b="1">
                <a:solidFill>
                  <a:srgbClr val="FFFFFF"/>
                </a:solidFill>
                <a:latin typeface="Tahoma" pitchFamily="34" charset="0"/>
              </a:rPr>
              <a:t>L</a:t>
            </a:r>
            <a:r>
              <a:rPr lang="en-GB" sz="2400" b="1">
                <a:solidFill>
                  <a:srgbClr val="FFFFFF"/>
                </a:solidFill>
                <a:latin typeface="Tahoma" pitchFamily="34" charset="0"/>
              </a:rPr>
              <a:t>P</a:t>
            </a:r>
            <a:r>
              <a:rPr lang="tr-TR" sz="2400" b="1">
                <a:solidFill>
                  <a:srgbClr val="FFFFFF"/>
                </a:solidFill>
                <a:latin typeface="Tahoma" pitchFamily="34" charset="0"/>
              </a:rPr>
              <a:t> (</a:t>
            </a:r>
            <a:r>
              <a:rPr lang="tr-TR" b="1">
                <a:solidFill>
                  <a:srgbClr val="FFFF00"/>
                </a:solidFill>
              </a:rPr>
              <a:t>Virüs Benzeri Partikül)</a:t>
            </a:r>
            <a:r>
              <a:rPr lang="en-GB"/>
              <a:t> </a:t>
            </a:r>
            <a:r>
              <a:rPr lang="tr-TR" sz="2400" b="1">
                <a:solidFill>
                  <a:srgbClr val="FFFFFF"/>
                </a:solidFill>
                <a:latin typeface="Tahoma" pitchFamily="34" charset="0"/>
              </a:rPr>
              <a:t>nin yapısal modeli</a:t>
            </a:r>
            <a:endParaRPr lang="en-GB" sz="2400" b="1">
              <a:solidFill>
                <a:srgbClr val="FFFFFF"/>
              </a:solidFill>
              <a:latin typeface="Tahoma" pitchFamily="34" charset="0"/>
            </a:endParaRPr>
          </a:p>
        </p:txBody>
      </p:sp>
      <p:sp>
        <p:nvSpPr>
          <p:cNvPr id="33796" name="Line 4"/>
          <p:cNvSpPr>
            <a:spLocks noChangeShapeType="1"/>
          </p:cNvSpPr>
          <p:nvPr/>
        </p:nvSpPr>
        <p:spPr bwMode="auto">
          <a:xfrm flipH="1" flipV="1">
            <a:off x="7075489" y="3870325"/>
            <a:ext cx="1076325" cy="0"/>
          </a:xfrm>
          <a:prstGeom prst="line">
            <a:avLst/>
          </a:prstGeom>
          <a:noFill/>
          <a:ln w="50800">
            <a:solidFill>
              <a:srgbClr val="FF3300"/>
            </a:solidFill>
            <a:round/>
            <a:headEnd type="triangle" w="med" len="med"/>
            <a:tailEnd/>
          </a:ln>
        </p:spPr>
        <p:txBody>
          <a:bodyPr wrap="none" anchor="ctr"/>
          <a:lstStyle/>
          <a:p>
            <a:endParaRPr lang="tr-TR"/>
          </a:p>
        </p:txBody>
      </p:sp>
      <p:sp>
        <p:nvSpPr>
          <p:cNvPr id="33797" name="Rectangle 5"/>
          <p:cNvSpPr>
            <a:spLocks noChangeArrowheads="1"/>
          </p:cNvSpPr>
          <p:nvPr/>
        </p:nvSpPr>
        <p:spPr bwMode="auto">
          <a:xfrm>
            <a:off x="8564564" y="2133601"/>
            <a:ext cx="1881187" cy="638175"/>
          </a:xfrm>
          <a:prstGeom prst="rect">
            <a:avLst/>
          </a:prstGeom>
          <a:solidFill>
            <a:schemeClr val="accent2"/>
          </a:solidFill>
          <a:ln w="12700">
            <a:noFill/>
            <a:miter lim="800000"/>
            <a:headEnd/>
            <a:tailEnd/>
          </a:ln>
        </p:spPr>
        <p:txBody>
          <a:bodyPr wrap="none" lIns="90488" tIns="44450" rIns="90488" bIns="44450">
            <a:spAutoFit/>
          </a:bodyPr>
          <a:lstStyle/>
          <a:p>
            <a:pPr algn="ctr" eaLnBrk="0" hangingPunct="0"/>
            <a:r>
              <a:rPr lang="en-GB" b="1">
                <a:solidFill>
                  <a:srgbClr val="FFFFFF"/>
                </a:solidFill>
                <a:latin typeface="Tahoma" pitchFamily="34" charset="0"/>
              </a:rPr>
              <a:t>V</a:t>
            </a:r>
            <a:r>
              <a:rPr lang="tr-TR" b="1">
                <a:solidFill>
                  <a:srgbClr val="FFFFFF"/>
                </a:solidFill>
                <a:latin typeface="Tahoma" pitchFamily="34" charset="0"/>
              </a:rPr>
              <a:t>B</a:t>
            </a:r>
            <a:r>
              <a:rPr lang="en-GB" b="1">
                <a:solidFill>
                  <a:srgbClr val="FFFFFF"/>
                </a:solidFill>
                <a:latin typeface="Tahoma" pitchFamily="34" charset="0"/>
              </a:rPr>
              <a:t>P</a:t>
            </a:r>
          </a:p>
          <a:p>
            <a:pPr algn="ctr" eaLnBrk="0" hangingPunct="0"/>
            <a:r>
              <a:rPr lang="en-GB" b="1">
                <a:solidFill>
                  <a:srgbClr val="FFFFFF"/>
                </a:solidFill>
                <a:latin typeface="Tahoma" pitchFamily="34" charset="0"/>
              </a:rPr>
              <a:t>(~20,000 kD)</a:t>
            </a:r>
            <a:r>
              <a:rPr lang="en-GB" b="1">
                <a:solidFill>
                  <a:srgbClr val="FFFFFF"/>
                </a:solidFill>
              </a:rPr>
              <a:t>  </a:t>
            </a:r>
          </a:p>
        </p:txBody>
      </p:sp>
      <p:sp>
        <p:nvSpPr>
          <p:cNvPr id="33798" name="Rectangle 6"/>
          <p:cNvSpPr>
            <a:spLocks noChangeArrowheads="1"/>
          </p:cNvSpPr>
          <p:nvPr/>
        </p:nvSpPr>
        <p:spPr bwMode="auto">
          <a:xfrm>
            <a:off x="6761116" y="3128963"/>
            <a:ext cx="1651094" cy="643766"/>
          </a:xfrm>
          <a:prstGeom prst="rect">
            <a:avLst/>
          </a:prstGeom>
          <a:solidFill>
            <a:schemeClr val="accent2"/>
          </a:solidFill>
          <a:ln w="12700">
            <a:noFill/>
            <a:miter lim="800000"/>
            <a:headEnd/>
            <a:tailEnd/>
          </a:ln>
        </p:spPr>
        <p:txBody>
          <a:bodyPr wrap="none" lIns="90488" tIns="44450" rIns="90488" bIns="44450">
            <a:spAutoFit/>
          </a:bodyPr>
          <a:lstStyle/>
          <a:p>
            <a:pPr algn="ctr" eaLnBrk="0" hangingPunct="0"/>
            <a:r>
              <a:rPr lang="en-GB" b="1">
                <a:solidFill>
                  <a:srgbClr val="FFFFFF"/>
                </a:solidFill>
                <a:latin typeface="Tahoma" pitchFamily="34" charset="0"/>
              </a:rPr>
              <a:t>72 </a:t>
            </a:r>
          </a:p>
          <a:p>
            <a:pPr algn="ctr" eaLnBrk="0" hangingPunct="0"/>
            <a:r>
              <a:rPr lang="tr-TR" b="1">
                <a:solidFill>
                  <a:srgbClr val="FFFFFF"/>
                </a:solidFill>
                <a:latin typeface="Tahoma" pitchFamily="34" charset="0"/>
              </a:rPr>
              <a:t>K</a:t>
            </a:r>
            <a:r>
              <a:rPr lang="en-GB" b="1">
                <a:solidFill>
                  <a:srgbClr val="FFFFFF"/>
                </a:solidFill>
                <a:latin typeface="Tahoma" pitchFamily="34" charset="0"/>
              </a:rPr>
              <a:t>apsomer</a:t>
            </a:r>
            <a:r>
              <a:rPr lang="tr-TR" b="1">
                <a:solidFill>
                  <a:srgbClr val="FFFFFF"/>
                </a:solidFill>
                <a:latin typeface="Tahoma" pitchFamily="34" charset="0"/>
              </a:rPr>
              <a:t>ler</a:t>
            </a:r>
            <a:endParaRPr lang="en-GB" b="1">
              <a:solidFill>
                <a:srgbClr val="FFFFFF"/>
              </a:solidFill>
              <a:latin typeface="Tahoma" pitchFamily="34" charset="0"/>
            </a:endParaRPr>
          </a:p>
        </p:txBody>
      </p:sp>
      <p:sp>
        <p:nvSpPr>
          <p:cNvPr id="33799" name="Rectangle 7"/>
          <p:cNvSpPr>
            <a:spLocks noChangeArrowheads="1"/>
          </p:cNvSpPr>
          <p:nvPr/>
        </p:nvSpPr>
        <p:spPr bwMode="auto">
          <a:xfrm>
            <a:off x="5101984" y="2112963"/>
            <a:ext cx="1691170" cy="643766"/>
          </a:xfrm>
          <a:prstGeom prst="rect">
            <a:avLst/>
          </a:prstGeom>
          <a:solidFill>
            <a:schemeClr val="accent2"/>
          </a:solidFill>
          <a:ln w="12700">
            <a:noFill/>
            <a:miter lim="800000"/>
            <a:headEnd/>
            <a:tailEnd/>
          </a:ln>
        </p:spPr>
        <p:txBody>
          <a:bodyPr wrap="none" lIns="90488" tIns="44450" rIns="90488" bIns="44450">
            <a:spAutoFit/>
          </a:bodyPr>
          <a:lstStyle/>
          <a:p>
            <a:pPr algn="ctr" eaLnBrk="0" hangingPunct="0"/>
            <a:r>
              <a:rPr lang="en-GB" b="1">
                <a:solidFill>
                  <a:srgbClr val="FFFFFF"/>
                </a:solidFill>
                <a:latin typeface="Tahoma" pitchFamily="34" charset="0"/>
              </a:rPr>
              <a:t>L1 </a:t>
            </a:r>
            <a:r>
              <a:rPr lang="tr-TR" b="1">
                <a:solidFill>
                  <a:srgbClr val="FFFFFF"/>
                </a:solidFill>
                <a:latin typeface="Tahoma" pitchFamily="34" charset="0"/>
              </a:rPr>
              <a:t>K</a:t>
            </a:r>
            <a:r>
              <a:rPr lang="en-GB" b="1">
                <a:solidFill>
                  <a:srgbClr val="FFFFFF"/>
                </a:solidFill>
                <a:latin typeface="Tahoma" pitchFamily="34" charset="0"/>
              </a:rPr>
              <a:t>apsomer</a:t>
            </a:r>
          </a:p>
          <a:p>
            <a:pPr algn="ctr" eaLnBrk="0" hangingPunct="0"/>
            <a:r>
              <a:rPr lang="en-GB" b="1">
                <a:solidFill>
                  <a:srgbClr val="FFFFFF"/>
                </a:solidFill>
                <a:latin typeface="Tahoma" pitchFamily="34" charset="0"/>
              </a:rPr>
              <a:t>(~280 kD)</a:t>
            </a:r>
          </a:p>
        </p:txBody>
      </p:sp>
      <p:sp>
        <p:nvSpPr>
          <p:cNvPr id="33800" name="Rectangle 8"/>
          <p:cNvSpPr>
            <a:spLocks noChangeArrowheads="1"/>
          </p:cNvSpPr>
          <p:nvPr/>
        </p:nvSpPr>
        <p:spPr bwMode="auto">
          <a:xfrm>
            <a:off x="3913679" y="3441701"/>
            <a:ext cx="883256" cy="366767"/>
          </a:xfrm>
          <a:prstGeom prst="rect">
            <a:avLst/>
          </a:prstGeom>
          <a:noFill/>
          <a:ln w="12700">
            <a:noFill/>
            <a:miter lim="800000"/>
            <a:headEnd/>
            <a:tailEnd/>
          </a:ln>
        </p:spPr>
        <p:txBody>
          <a:bodyPr wrap="none" lIns="90488" tIns="44450" rIns="90488" bIns="44450">
            <a:spAutoFit/>
          </a:bodyPr>
          <a:lstStyle/>
          <a:p>
            <a:pPr algn="ctr" eaLnBrk="0" hangingPunct="0"/>
            <a:r>
              <a:rPr lang="en-GB" b="1">
                <a:solidFill>
                  <a:srgbClr val="FFFFFF"/>
                </a:solidFill>
                <a:latin typeface="Tahoma" pitchFamily="34" charset="0"/>
              </a:rPr>
              <a:t>5 x L1</a:t>
            </a:r>
          </a:p>
        </p:txBody>
      </p:sp>
      <p:sp>
        <p:nvSpPr>
          <p:cNvPr id="33801" name="Rectangle 9"/>
          <p:cNvSpPr>
            <a:spLocks noChangeArrowheads="1"/>
          </p:cNvSpPr>
          <p:nvPr/>
        </p:nvSpPr>
        <p:spPr bwMode="auto">
          <a:xfrm>
            <a:off x="2081848" y="2112963"/>
            <a:ext cx="1510030" cy="643766"/>
          </a:xfrm>
          <a:prstGeom prst="rect">
            <a:avLst/>
          </a:prstGeom>
          <a:solidFill>
            <a:schemeClr val="accent2"/>
          </a:solidFill>
          <a:ln w="12700">
            <a:noFill/>
            <a:miter lim="800000"/>
            <a:headEnd/>
            <a:tailEnd/>
          </a:ln>
        </p:spPr>
        <p:txBody>
          <a:bodyPr wrap="none" lIns="90488" tIns="44450" rIns="90488" bIns="44450">
            <a:spAutoFit/>
          </a:bodyPr>
          <a:lstStyle/>
          <a:p>
            <a:pPr algn="ctr" eaLnBrk="0" hangingPunct="0"/>
            <a:r>
              <a:rPr lang="en-GB" b="1">
                <a:solidFill>
                  <a:srgbClr val="FFFFFF"/>
                </a:solidFill>
                <a:latin typeface="Tahoma" pitchFamily="34" charset="0"/>
              </a:rPr>
              <a:t>L1 Protein</a:t>
            </a:r>
          </a:p>
          <a:p>
            <a:pPr algn="ctr" eaLnBrk="0" hangingPunct="0"/>
            <a:r>
              <a:rPr lang="en-GB" b="1">
                <a:solidFill>
                  <a:srgbClr val="FFFFFF"/>
                </a:solidFill>
                <a:latin typeface="Tahoma" pitchFamily="34" charset="0"/>
              </a:rPr>
              <a:t>(55–57 kD)</a:t>
            </a:r>
          </a:p>
        </p:txBody>
      </p:sp>
      <p:sp>
        <p:nvSpPr>
          <p:cNvPr id="33802" name="Rectangle 10"/>
          <p:cNvSpPr>
            <a:spLocks noChangeArrowheads="1"/>
          </p:cNvSpPr>
          <p:nvPr/>
        </p:nvSpPr>
        <p:spPr bwMode="auto">
          <a:xfrm>
            <a:off x="1987550" y="5791201"/>
            <a:ext cx="8680450" cy="830997"/>
          </a:xfrm>
          <a:prstGeom prst="rect">
            <a:avLst/>
          </a:prstGeom>
          <a:solidFill>
            <a:schemeClr val="accent2"/>
          </a:solidFill>
          <a:ln w="9525">
            <a:noFill/>
            <a:miter lim="800000"/>
            <a:headEnd/>
            <a:tailEnd/>
          </a:ln>
        </p:spPr>
        <p:txBody>
          <a:bodyPr>
            <a:spAutoFit/>
          </a:bodyPr>
          <a:lstStyle/>
          <a:p>
            <a:pPr algn="r" eaLnBrk="0" hangingPunct="0"/>
            <a:endParaRPr lang="en-GB" sz="1200" b="1">
              <a:solidFill>
                <a:srgbClr val="FFFF00"/>
              </a:solidFill>
              <a:latin typeface="Tahoma" pitchFamily="34" charset="0"/>
            </a:endParaRPr>
          </a:p>
          <a:p>
            <a:pPr algn="r" eaLnBrk="0" hangingPunct="0"/>
            <a:endParaRPr lang="en-GB" sz="1200" b="1">
              <a:solidFill>
                <a:srgbClr val="FFFF00"/>
              </a:solidFill>
              <a:latin typeface="Tahoma" pitchFamily="34" charset="0"/>
            </a:endParaRPr>
          </a:p>
          <a:p>
            <a:pPr algn="r" eaLnBrk="0" hangingPunct="0"/>
            <a:r>
              <a:rPr lang="fr-FR" sz="1200" b="1">
                <a:solidFill>
                  <a:srgbClr val="FFFF00"/>
                </a:solidFill>
                <a:latin typeface="Tahoma" pitchFamily="34" charset="0"/>
              </a:rPr>
              <a:t>Kirnbauer R, Booy F, Cheng N, Lowy DR, Schiller JT. </a:t>
            </a:r>
            <a:r>
              <a:rPr lang="fr-FR" sz="1200" b="1" i="1">
                <a:solidFill>
                  <a:srgbClr val="FFFF00"/>
                </a:solidFill>
                <a:latin typeface="Tahoma" pitchFamily="34" charset="0"/>
              </a:rPr>
              <a:t>Proc Natl Acad Sci USA.</a:t>
            </a:r>
            <a:r>
              <a:rPr lang="fr-FR" sz="1200" b="1">
                <a:solidFill>
                  <a:srgbClr val="FFFF00"/>
                </a:solidFill>
                <a:latin typeface="Tahoma" pitchFamily="34" charset="0"/>
              </a:rPr>
              <a:t> 1992;89:12180–12184. </a:t>
            </a:r>
            <a:r>
              <a:rPr lang="en-GB" sz="1200" b="1">
                <a:solidFill>
                  <a:srgbClr val="FFFF00"/>
                </a:solidFill>
                <a:latin typeface="Tahoma" pitchFamily="34" charset="0"/>
              </a:rPr>
              <a:t> </a:t>
            </a:r>
          </a:p>
          <a:p>
            <a:pPr algn="r" eaLnBrk="0" hangingPunct="0"/>
            <a:r>
              <a:rPr lang="en-GB" sz="1200" b="1">
                <a:solidFill>
                  <a:srgbClr val="FFFF00"/>
                </a:solidFill>
                <a:latin typeface="Tahoma" pitchFamily="34" charset="0"/>
              </a:rPr>
              <a:t>Syrjänen KJ, Syrjänen SM. Chichester, United Kingdom: John Wiley &amp; Sons, Inc; 2000:11–51. </a:t>
            </a:r>
          </a:p>
        </p:txBody>
      </p:sp>
      <p:sp>
        <p:nvSpPr>
          <p:cNvPr id="33803" name="Rectangle 11"/>
          <p:cNvSpPr>
            <a:spLocks noGrp="1" noChangeArrowheads="1"/>
          </p:cNvSpPr>
          <p:nvPr>
            <p:ph type="title"/>
          </p:nvPr>
        </p:nvSpPr>
        <p:spPr>
          <a:xfrm>
            <a:off x="1676401" y="304800"/>
            <a:ext cx="8785225" cy="706438"/>
          </a:xfrm>
          <a:solidFill>
            <a:schemeClr val="accent2"/>
          </a:solidFill>
        </p:spPr>
        <p:txBody>
          <a:bodyPr/>
          <a:lstStyle/>
          <a:p>
            <a:pPr eaLnBrk="1" hangingPunct="1"/>
            <a:r>
              <a:rPr lang="en-GB" sz="3800" b="1">
                <a:solidFill>
                  <a:srgbClr val="FFFF00"/>
                </a:solidFill>
                <a:latin typeface="Tahoma" pitchFamily="34" charset="0"/>
              </a:rPr>
              <a:t>HPV V</a:t>
            </a:r>
            <a:r>
              <a:rPr lang="tr-TR" sz="3800" b="1">
                <a:solidFill>
                  <a:srgbClr val="FFFF00"/>
                </a:solidFill>
                <a:latin typeface="Tahoma" pitchFamily="34" charset="0"/>
              </a:rPr>
              <a:t>L</a:t>
            </a:r>
            <a:r>
              <a:rPr lang="en-GB" sz="3800" b="1">
                <a:solidFill>
                  <a:srgbClr val="FFFF00"/>
                </a:solidFill>
                <a:latin typeface="Tahoma" pitchFamily="34" charset="0"/>
              </a:rPr>
              <a:t>P</a:t>
            </a:r>
            <a:r>
              <a:rPr lang="tr-TR" sz="3800" b="1">
                <a:solidFill>
                  <a:srgbClr val="FFFF00"/>
                </a:solidFill>
                <a:latin typeface="Tahoma" pitchFamily="34" charset="0"/>
              </a:rPr>
              <a:t>’ lerin Toplanması</a:t>
            </a:r>
            <a:endParaRPr lang="en-GB" sz="3800" b="1">
              <a:solidFill>
                <a:srgbClr val="FFFF00"/>
              </a:solidFill>
              <a:latin typeface="Tahoma" pitchFamily="34" charset="0"/>
            </a:endParaRPr>
          </a:p>
        </p:txBody>
      </p:sp>
      <p:sp>
        <p:nvSpPr>
          <p:cNvPr id="33804" name="Line 12"/>
          <p:cNvSpPr>
            <a:spLocks noChangeShapeType="1"/>
          </p:cNvSpPr>
          <p:nvPr/>
        </p:nvSpPr>
        <p:spPr bwMode="auto">
          <a:xfrm flipH="1" flipV="1">
            <a:off x="3886201" y="3886200"/>
            <a:ext cx="1076325" cy="0"/>
          </a:xfrm>
          <a:prstGeom prst="line">
            <a:avLst/>
          </a:prstGeom>
          <a:noFill/>
          <a:ln w="50800">
            <a:solidFill>
              <a:srgbClr val="FF3300"/>
            </a:solidFill>
            <a:round/>
            <a:headEnd type="triangle" w="med" len="med"/>
            <a:tailEnd/>
          </a:ln>
        </p:spPr>
        <p:txBody>
          <a:bodyPr wrap="none" anchor="ctr"/>
          <a:lstStyle/>
          <a:p>
            <a:endParaRPr lang="tr-TR"/>
          </a:p>
        </p:txBody>
      </p:sp>
      <p:sp>
        <p:nvSpPr>
          <p:cNvPr id="33805" name="AutoShape 13"/>
          <p:cNvSpPr>
            <a:spLocks noChangeAspect="1" noChangeArrowheads="1"/>
          </p:cNvSpPr>
          <p:nvPr/>
        </p:nvSpPr>
        <p:spPr bwMode="auto">
          <a:xfrm>
            <a:off x="5334001" y="3200401"/>
            <a:ext cx="1184275" cy="1069975"/>
          </a:xfrm>
          <a:prstGeom prst="pentagon">
            <a:avLst/>
          </a:prstGeom>
          <a:solidFill>
            <a:srgbClr val="FF66CC"/>
          </a:solidFill>
          <a:ln w="9525">
            <a:solidFill>
              <a:srgbClr val="FFFFFF"/>
            </a:solidFill>
            <a:miter lim="800000"/>
            <a:headEnd/>
            <a:tailEnd/>
          </a:ln>
        </p:spPr>
        <p:txBody>
          <a:bodyPr wrap="none" anchor="ctr"/>
          <a:lstStyle/>
          <a:p>
            <a:endParaRPr lang="tr-TR"/>
          </a:p>
        </p:txBody>
      </p:sp>
      <p:sp>
        <p:nvSpPr>
          <p:cNvPr id="33806" name="AutoShape 14"/>
          <p:cNvSpPr>
            <a:spLocks noChangeAspect="1" noChangeArrowheads="1"/>
          </p:cNvSpPr>
          <p:nvPr/>
        </p:nvSpPr>
        <p:spPr bwMode="auto">
          <a:xfrm rot="4430296">
            <a:off x="2132807" y="3429794"/>
            <a:ext cx="650875" cy="496888"/>
          </a:xfrm>
          <a:prstGeom prst="triangle">
            <a:avLst>
              <a:gd name="adj" fmla="val 48727"/>
            </a:avLst>
          </a:prstGeom>
          <a:solidFill>
            <a:srgbClr val="FF66CC"/>
          </a:solidFill>
          <a:ln w="9525">
            <a:solidFill>
              <a:srgbClr val="FFFFFF"/>
            </a:solidFill>
            <a:miter lim="800000"/>
            <a:headEnd/>
            <a:tailEnd/>
          </a:ln>
        </p:spPr>
        <p:txBody>
          <a:bodyPr rot="10800000" vert="eaVert" wrap="none" anchor="ctr"/>
          <a:lstStyle/>
          <a:p>
            <a:pPr algn="ctr"/>
            <a:endParaRPr lang="en-GB"/>
          </a:p>
        </p:txBody>
      </p:sp>
      <p:sp>
        <p:nvSpPr>
          <p:cNvPr id="33807" name="AutoShape 15"/>
          <p:cNvSpPr>
            <a:spLocks noChangeAspect="1" noChangeArrowheads="1"/>
          </p:cNvSpPr>
          <p:nvPr/>
        </p:nvSpPr>
        <p:spPr bwMode="auto">
          <a:xfrm rot="6433767">
            <a:off x="2308226" y="3840164"/>
            <a:ext cx="650875" cy="498475"/>
          </a:xfrm>
          <a:prstGeom prst="triangle">
            <a:avLst>
              <a:gd name="adj" fmla="val 48727"/>
            </a:avLst>
          </a:prstGeom>
          <a:solidFill>
            <a:srgbClr val="FF66CC"/>
          </a:solidFill>
          <a:ln w="9525">
            <a:solidFill>
              <a:schemeClr val="tx1"/>
            </a:solidFill>
            <a:miter lim="800000"/>
            <a:headEnd/>
            <a:tailEnd/>
          </a:ln>
        </p:spPr>
        <p:txBody>
          <a:bodyPr rot="10800000" vert="eaVert" wrap="none" anchor="ctr"/>
          <a:lstStyle/>
          <a:p>
            <a:pPr algn="ctr"/>
            <a:endParaRPr lang="en-GB"/>
          </a:p>
        </p:txBody>
      </p:sp>
      <p:sp>
        <p:nvSpPr>
          <p:cNvPr id="33808" name="AutoShape 16"/>
          <p:cNvSpPr>
            <a:spLocks noChangeAspect="1" noChangeArrowheads="1"/>
          </p:cNvSpPr>
          <p:nvPr/>
        </p:nvSpPr>
        <p:spPr bwMode="auto">
          <a:xfrm rot="2955121">
            <a:off x="2590800" y="3657600"/>
            <a:ext cx="649288" cy="496888"/>
          </a:xfrm>
          <a:prstGeom prst="triangle">
            <a:avLst>
              <a:gd name="adj" fmla="val 48727"/>
            </a:avLst>
          </a:prstGeom>
          <a:solidFill>
            <a:srgbClr val="FF66CC"/>
          </a:solidFill>
          <a:ln w="9525">
            <a:solidFill>
              <a:srgbClr val="FFFFFF"/>
            </a:solidFill>
            <a:miter lim="800000"/>
            <a:headEnd/>
            <a:tailEnd/>
          </a:ln>
        </p:spPr>
        <p:txBody>
          <a:bodyPr rot="10800000" vert="eaVert" wrap="none" anchor="ctr"/>
          <a:lstStyle/>
          <a:p>
            <a:pPr algn="ctr"/>
            <a:endParaRPr lang="en-GB"/>
          </a:p>
        </p:txBody>
      </p:sp>
      <p:sp>
        <p:nvSpPr>
          <p:cNvPr id="33809" name="AutoShape 17"/>
          <p:cNvSpPr>
            <a:spLocks noChangeAspect="1" noChangeArrowheads="1"/>
          </p:cNvSpPr>
          <p:nvPr/>
        </p:nvSpPr>
        <p:spPr bwMode="auto">
          <a:xfrm rot="10531574">
            <a:off x="2438401" y="3352801"/>
            <a:ext cx="650875" cy="498475"/>
          </a:xfrm>
          <a:prstGeom prst="triangle">
            <a:avLst>
              <a:gd name="adj" fmla="val 48727"/>
            </a:avLst>
          </a:prstGeom>
          <a:solidFill>
            <a:srgbClr val="FF66CC"/>
          </a:solidFill>
          <a:ln w="9525">
            <a:solidFill>
              <a:srgbClr val="FFFFFF"/>
            </a:solidFill>
            <a:miter lim="800000"/>
            <a:headEnd/>
            <a:tailEnd/>
          </a:ln>
        </p:spPr>
        <p:txBody>
          <a:bodyPr rot="10800000" wrap="none" anchor="ctr"/>
          <a:lstStyle/>
          <a:p>
            <a:pPr algn="ctr"/>
            <a:endParaRPr lang="en-GB"/>
          </a:p>
        </p:txBody>
      </p:sp>
      <p:sp>
        <p:nvSpPr>
          <p:cNvPr id="33810" name="AutoShape 18"/>
          <p:cNvSpPr>
            <a:spLocks noChangeAspect="1" noChangeArrowheads="1"/>
          </p:cNvSpPr>
          <p:nvPr/>
        </p:nvSpPr>
        <p:spPr bwMode="auto">
          <a:xfrm rot="8415292">
            <a:off x="2805114" y="3495676"/>
            <a:ext cx="650875" cy="498475"/>
          </a:xfrm>
          <a:prstGeom prst="triangle">
            <a:avLst>
              <a:gd name="adj" fmla="val 48727"/>
            </a:avLst>
          </a:prstGeom>
          <a:solidFill>
            <a:srgbClr val="FF66CC"/>
          </a:solidFill>
          <a:ln w="9525">
            <a:solidFill>
              <a:srgbClr val="FFFFFF"/>
            </a:solidFill>
            <a:miter lim="800000"/>
            <a:headEnd/>
            <a:tailEnd/>
          </a:ln>
        </p:spPr>
        <p:txBody>
          <a:bodyPr rot="10800000" wrap="none" anchor="ctr"/>
          <a:lstStyle/>
          <a:p>
            <a:pPr algn="ctr"/>
            <a:endParaRPr lang="en-GB"/>
          </a:p>
        </p:txBody>
      </p:sp>
      <p:sp>
        <p:nvSpPr>
          <p:cNvPr id="33811" name="Oval 19"/>
          <p:cNvSpPr>
            <a:spLocks noChangeArrowheads="1"/>
          </p:cNvSpPr>
          <p:nvPr/>
        </p:nvSpPr>
        <p:spPr bwMode="auto">
          <a:xfrm>
            <a:off x="8535988" y="2905125"/>
            <a:ext cx="1655762" cy="1625600"/>
          </a:xfrm>
          <a:prstGeom prst="ellipse">
            <a:avLst/>
          </a:prstGeom>
          <a:noFill/>
          <a:ln w="76200">
            <a:solidFill>
              <a:schemeClr val="bg1"/>
            </a:solidFill>
            <a:round/>
            <a:headEnd/>
            <a:tailEnd/>
          </a:ln>
        </p:spPr>
        <p:txBody>
          <a:bodyPr wrap="none" anchor="ctr"/>
          <a:lstStyle/>
          <a:p>
            <a:endParaRPr lang="tr-TR"/>
          </a:p>
        </p:txBody>
      </p:sp>
      <p:pic>
        <p:nvPicPr>
          <p:cNvPr id="33812" name="Picture 20" descr="virion"/>
          <p:cNvPicPr>
            <a:picLocks noChangeAspect="1" noChangeArrowheads="1"/>
          </p:cNvPicPr>
          <p:nvPr/>
        </p:nvPicPr>
        <p:blipFill>
          <a:blip r:embed="rId3"/>
          <a:srcRect/>
          <a:stretch>
            <a:fillRect/>
          </a:stretch>
        </p:blipFill>
        <p:spPr bwMode="auto">
          <a:xfrm>
            <a:off x="8382000" y="2895600"/>
            <a:ext cx="2120900" cy="1968500"/>
          </a:xfrm>
          <a:prstGeom prst="rect">
            <a:avLst/>
          </a:prstGeom>
          <a:noFill/>
          <a:ln w="9525">
            <a:noFill/>
            <a:miter lim="800000"/>
            <a:headEnd/>
            <a:tailEnd/>
          </a:ln>
        </p:spPr>
      </p:pic>
      <p:sp>
        <p:nvSpPr>
          <p:cNvPr id="76821" name="Text Box 21"/>
          <p:cNvSpPr txBox="1">
            <a:spLocks noChangeArrowheads="1"/>
          </p:cNvSpPr>
          <p:nvPr/>
        </p:nvSpPr>
        <p:spPr bwMode="auto">
          <a:xfrm>
            <a:off x="4303713" y="4437064"/>
            <a:ext cx="3529012" cy="1628775"/>
          </a:xfrm>
          <a:prstGeom prst="rect">
            <a:avLst/>
          </a:prstGeom>
          <a:solidFill>
            <a:srgbClr val="FFFFFF"/>
          </a:solidFill>
          <a:ln w="76200">
            <a:solidFill>
              <a:srgbClr val="FF0000"/>
            </a:solidFill>
            <a:miter lim="800000"/>
            <a:headEnd/>
            <a:tailEnd/>
          </a:ln>
        </p:spPr>
        <p:txBody>
          <a:bodyPr>
            <a:spAutoFit/>
          </a:bodyPr>
          <a:lstStyle/>
          <a:p>
            <a:pPr>
              <a:buFontTx/>
              <a:buChar char="•"/>
            </a:pPr>
            <a:r>
              <a:rPr lang="tr-TR" sz="2400" b="1">
                <a:solidFill>
                  <a:srgbClr val="FF0000"/>
                </a:solidFill>
                <a:latin typeface="Tahoma" pitchFamily="34" charset="0"/>
              </a:rPr>
              <a:t>Viral DNA yoktur</a:t>
            </a:r>
          </a:p>
          <a:p>
            <a:pPr>
              <a:buFontTx/>
              <a:buChar char="•"/>
            </a:pPr>
            <a:r>
              <a:rPr lang="tr-TR" sz="2400" b="1">
                <a:solidFill>
                  <a:srgbClr val="FF0000"/>
                </a:solidFill>
                <a:latin typeface="Tahoma" pitchFamily="34" charset="0"/>
              </a:rPr>
              <a:t>Güçlü immunojen</a:t>
            </a:r>
          </a:p>
          <a:p>
            <a:pPr>
              <a:buFontTx/>
              <a:buChar char="•"/>
            </a:pPr>
            <a:r>
              <a:rPr lang="tr-TR" sz="2400" b="1">
                <a:solidFill>
                  <a:srgbClr val="FF0000"/>
                </a:solidFill>
                <a:latin typeface="Tahoma" pitchFamily="34" charset="0"/>
              </a:rPr>
              <a:t>Enfeksiyöz değil</a:t>
            </a:r>
          </a:p>
          <a:p>
            <a:pPr>
              <a:buFontTx/>
              <a:buChar char="•"/>
            </a:pPr>
            <a:r>
              <a:rPr lang="tr-TR" sz="2400" b="1">
                <a:solidFill>
                  <a:srgbClr val="FF0000"/>
                </a:solidFill>
                <a:latin typeface="Tahoma" pitchFamily="34" charset="0"/>
              </a:rPr>
              <a:t>Onkojenik değil</a:t>
            </a:r>
          </a:p>
        </p:txBody>
      </p:sp>
    </p:spTree>
    <p:extLst>
      <p:ext uri="{BB962C8B-B14F-4D97-AF65-F5344CB8AC3E}">
        <p14:creationId xmlns:p14="http://schemas.microsoft.com/office/powerpoint/2010/main" val="2091854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21"/>
                                        </p:tgtEl>
                                        <p:attrNameLst>
                                          <p:attrName>style.visibility</p:attrName>
                                        </p:attrNameLst>
                                      </p:cBhvr>
                                      <p:to>
                                        <p:strVal val="visible"/>
                                      </p:to>
                                    </p:set>
                                    <p:animEffect transition="in" filter="checkerboard(across)">
                                      <p:cBhvr>
                                        <p:cTn id="7" dur="500"/>
                                        <p:tgtEl>
                                          <p:spTgt spid="76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tr-TR" sz="3800" b="1"/>
              <a:t>PROFLAKTİK HPV AŞILARI</a:t>
            </a:r>
            <a:endParaRPr lang="en-US" sz="3800" b="1"/>
          </a:p>
        </p:txBody>
      </p:sp>
      <p:pic>
        <p:nvPicPr>
          <p:cNvPr id="34819" name="Picture 3" descr="160_gardasil_060608"/>
          <p:cNvPicPr>
            <a:picLocks noGrp="1" noChangeAspect="1" noChangeArrowheads="1"/>
          </p:cNvPicPr>
          <p:nvPr>
            <p:ph sz="half" idx="1"/>
          </p:nvPr>
        </p:nvPicPr>
        <p:blipFill>
          <a:blip r:embed="rId3"/>
          <a:srcRect/>
          <a:stretch>
            <a:fillRect/>
          </a:stretch>
        </p:blipFill>
        <p:spPr>
          <a:xfrm>
            <a:off x="1828800" y="2362200"/>
            <a:ext cx="4032250" cy="3022600"/>
          </a:xfrm>
          <a:noFill/>
        </p:spPr>
      </p:pic>
      <p:pic>
        <p:nvPicPr>
          <p:cNvPr id="34820" name="Picture 4" descr="01"/>
          <p:cNvPicPr>
            <a:picLocks noGrp="1" noChangeAspect="1" noChangeArrowheads="1"/>
          </p:cNvPicPr>
          <p:nvPr>
            <p:ph sz="half" idx="2"/>
          </p:nvPr>
        </p:nvPicPr>
        <p:blipFill>
          <a:blip r:embed="rId4"/>
          <a:srcRect/>
          <a:stretch>
            <a:fillRect/>
          </a:stretch>
        </p:blipFill>
        <p:spPr>
          <a:xfrm>
            <a:off x="6172201" y="2286001"/>
            <a:ext cx="4244975" cy="3025775"/>
          </a:xfrm>
          <a:noFill/>
        </p:spPr>
      </p:pic>
      <p:sp>
        <p:nvSpPr>
          <p:cNvPr id="34821" name="Rectangle 5"/>
          <p:cNvSpPr>
            <a:spLocks noChangeArrowheads="1"/>
          </p:cNvSpPr>
          <p:nvPr/>
        </p:nvSpPr>
        <p:spPr bwMode="auto">
          <a:xfrm>
            <a:off x="1847850" y="5589589"/>
            <a:ext cx="4033838" cy="503237"/>
          </a:xfrm>
          <a:prstGeom prst="rect">
            <a:avLst/>
          </a:prstGeom>
          <a:noFill/>
          <a:ln w="9525">
            <a:noFill/>
            <a:miter lim="800000"/>
            <a:headEnd/>
            <a:tailEnd/>
          </a:ln>
        </p:spPr>
        <p:txBody>
          <a:bodyPr anchor="ctr"/>
          <a:lstStyle/>
          <a:p>
            <a:r>
              <a:rPr lang="tr-TR" sz="2100" b="1">
                <a:solidFill>
                  <a:schemeClr val="folHlink"/>
                </a:solidFill>
                <a:latin typeface="Garamond" pitchFamily="18" charset="0"/>
              </a:rPr>
              <a:t>Nisan – 2007 Türkiye</a:t>
            </a:r>
          </a:p>
        </p:txBody>
      </p:sp>
      <p:sp>
        <p:nvSpPr>
          <p:cNvPr id="34822" name="Rectangle 6"/>
          <p:cNvSpPr>
            <a:spLocks noChangeArrowheads="1"/>
          </p:cNvSpPr>
          <p:nvPr/>
        </p:nvSpPr>
        <p:spPr bwMode="auto">
          <a:xfrm>
            <a:off x="6240464" y="5516564"/>
            <a:ext cx="4033837" cy="503237"/>
          </a:xfrm>
          <a:prstGeom prst="rect">
            <a:avLst/>
          </a:prstGeom>
          <a:noFill/>
          <a:ln w="9525">
            <a:noFill/>
            <a:miter lim="800000"/>
            <a:headEnd/>
            <a:tailEnd/>
          </a:ln>
        </p:spPr>
        <p:txBody>
          <a:bodyPr anchor="ctr"/>
          <a:lstStyle/>
          <a:p>
            <a:r>
              <a:rPr lang="tr-TR" sz="2100" b="1">
                <a:solidFill>
                  <a:schemeClr val="folHlink"/>
                </a:solidFill>
                <a:latin typeface="Garamond" pitchFamily="18" charset="0"/>
              </a:rPr>
              <a:t>Mart – 2008 Türkiye</a:t>
            </a:r>
          </a:p>
        </p:txBody>
      </p:sp>
    </p:spTree>
    <p:extLst>
      <p:ext uri="{BB962C8B-B14F-4D97-AF65-F5344CB8AC3E}">
        <p14:creationId xmlns:p14="http://schemas.microsoft.com/office/powerpoint/2010/main" val="39853396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ight Arrow 3"/>
          <p:cNvSpPr/>
          <p:nvPr/>
        </p:nvSpPr>
        <p:spPr>
          <a:xfrm>
            <a:off x="2558560" y="3840405"/>
            <a:ext cx="7200000" cy="285752"/>
          </a:xfrm>
          <a:prstGeom prst="rightArrow">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39941" name="Picture 2" descr="C:\Users\M. Faruk Kose\AppData\Local\Microsoft\Windows\Temporary Internet Files\Content.IE5\MRMFS4RG\MCj01993680000[1].wmf"/>
          <p:cNvPicPr>
            <a:picLocks noChangeAspect="1" noChangeArrowheads="1"/>
          </p:cNvPicPr>
          <p:nvPr/>
        </p:nvPicPr>
        <p:blipFill>
          <a:blip r:embed="rId3"/>
          <a:srcRect/>
          <a:stretch>
            <a:fillRect/>
          </a:stretch>
        </p:blipFill>
        <p:spPr bwMode="auto">
          <a:xfrm rot="10800000">
            <a:off x="2433638" y="3106738"/>
            <a:ext cx="214312" cy="787400"/>
          </a:xfrm>
          <a:prstGeom prst="rect">
            <a:avLst/>
          </a:prstGeom>
          <a:noFill/>
          <a:ln w="9525">
            <a:noFill/>
            <a:miter lim="800000"/>
            <a:headEnd/>
            <a:tailEnd/>
          </a:ln>
        </p:spPr>
      </p:pic>
      <p:pic>
        <p:nvPicPr>
          <p:cNvPr id="39942" name="Picture 2" descr="C:\Users\M. Faruk Kose\AppData\Local\Microsoft\Windows\Temporary Internet Files\Content.IE5\MRMFS4RG\MCj01993680000[1].wmf"/>
          <p:cNvPicPr>
            <a:picLocks noChangeAspect="1" noChangeArrowheads="1"/>
          </p:cNvPicPr>
          <p:nvPr/>
        </p:nvPicPr>
        <p:blipFill>
          <a:blip r:embed="rId3"/>
          <a:srcRect/>
          <a:stretch>
            <a:fillRect/>
          </a:stretch>
        </p:blipFill>
        <p:spPr bwMode="auto">
          <a:xfrm>
            <a:off x="3513138" y="4071938"/>
            <a:ext cx="214312" cy="785812"/>
          </a:xfrm>
          <a:prstGeom prst="rect">
            <a:avLst/>
          </a:prstGeom>
          <a:noFill/>
          <a:ln w="9525">
            <a:noFill/>
            <a:miter lim="800000"/>
            <a:headEnd/>
            <a:tailEnd/>
          </a:ln>
        </p:spPr>
      </p:pic>
      <p:pic>
        <p:nvPicPr>
          <p:cNvPr id="39943" name="Picture 2" descr="C:\Users\M. Faruk Kose\AppData\Local\Microsoft\Windows\Temporary Internet Files\Content.IE5\MRMFS4RG\MCj01993680000[1].wmf"/>
          <p:cNvPicPr>
            <a:picLocks noChangeAspect="1" noChangeArrowheads="1"/>
          </p:cNvPicPr>
          <p:nvPr/>
        </p:nvPicPr>
        <p:blipFill>
          <a:blip r:embed="rId3"/>
          <a:srcRect/>
          <a:stretch>
            <a:fillRect/>
          </a:stretch>
        </p:blipFill>
        <p:spPr bwMode="auto">
          <a:xfrm rot="10800000">
            <a:off x="4592638" y="3106738"/>
            <a:ext cx="214312" cy="785812"/>
          </a:xfrm>
          <a:prstGeom prst="rect">
            <a:avLst/>
          </a:prstGeom>
          <a:noFill/>
          <a:ln w="9525">
            <a:noFill/>
            <a:miter lim="800000"/>
            <a:headEnd/>
            <a:tailEnd/>
          </a:ln>
        </p:spPr>
      </p:pic>
      <p:pic>
        <p:nvPicPr>
          <p:cNvPr id="39944" name="Picture 2" descr="C:\Users\M. Faruk Kose\AppData\Local\Microsoft\Windows\Temporary Internet Files\Content.IE5\MRMFS4RG\MCj01993680000[1].wmf"/>
          <p:cNvPicPr>
            <a:picLocks noChangeAspect="1" noChangeArrowheads="1"/>
          </p:cNvPicPr>
          <p:nvPr/>
        </p:nvPicPr>
        <p:blipFill>
          <a:blip r:embed="rId3"/>
          <a:srcRect/>
          <a:stretch>
            <a:fillRect/>
          </a:stretch>
        </p:blipFill>
        <p:spPr bwMode="auto">
          <a:xfrm rot="10800000">
            <a:off x="8912226" y="3106738"/>
            <a:ext cx="214313" cy="785812"/>
          </a:xfrm>
          <a:prstGeom prst="rect">
            <a:avLst/>
          </a:prstGeom>
          <a:noFill/>
          <a:ln w="9525">
            <a:noFill/>
            <a:miter lim="800000"/>
            <a:headEnd/>
            <a:tailEnd/>
          </a:ln>
        </p:spPr>
      </p:pic>
      <p:sp>
        <p:nvSpPr>
          <p:cNvPr id="39945" name="Rectangle 9"/>
          <p:cNvSpPr>
            <a:spLocks noChangeArrowheads="1"/>
          </p:cNvSpPr>
          <p:nvPr/>
        </p:nvSpPr>
        <p:spPr bwMode="auto">
          <a:xfrm>
            <a:off x="2559051" y="1928814"/>
            <a:ext cx="2608263" cy="708025"/>
          </a:xfrm>
          <a:prstGeom prst="rect">
            <a:avLst/>
          </a:prstGeom>
          <a:noFill/>
          <a:ln w="9525">
            <a:noFill/>
            <a:miter lim="800000"/>
            <a:headEnd/>
            <a:tailEnd/>
          </a:ln>
        </p:spPr>
        <p:txBody>
          <a:bodyPr>
            <a:spAutoFit/>
          </a:bodyPr>
          <a:lstStyle/>
          <a:p>
            <a:r>
              <a:rPr lang="tr-TR" sz="4000" b="1">
                <a:solidFill>
                  <a:srgbClr val="000000"/>
                </a:solidFill>
                <a:latin typeface="Tahoma" pitchFamily="34" charset="0"/>
              </a:rPr>
              <a:t>Gardasil</a:t>
            </a:r>
            <a:r>
              <a:rPr lang="tr-TR" sz="4000" baseline="30000">
                <a:solidFill>
                  <a:srgbClr val="000000"/>
                </a:solidFill>
                <a:latin typeface="Tahoma" pitchFamily="34" charset="0"/>
              </a:rPr>
              <a:t>®</a:t>
            </a:r>
            <a:endParaRPr lang="tr-TR">
              <a:latin typeface="Tahoma" pitchFamily="34" charset="0"/>
            </a:endParaRPr>
          </a:p>
        </p:txBody>
      </p:sp>
      <p:sp>
        <p:nvSpPr>
          <p:cNvPr id="39946" name="Rectangle 10"/>
          <p:cNvSpPr>
            <a:spLocks noChangeArrowheads="1"/>
          </p:cNvSpPr>
          <p:nvPr/>
        </p:nvSpPr>
        <p:spPr bwMode="auto">
          <a:xfrm>
            <a:off x="2559050" y="5357814"/>
            <a:ext cx="2751138" cy="708025"/>
          </a:xfrm>
          <a:prstGeom prst="rect">
            <a:avLst/>
          </a:prstGeom>
          <a:noFill/>
          <a:ln w="9525">
            <a:noFill/>
            <a:miter lim="800000"/>
            <a:headEnd/>
            <a:tailEnd/>
          </a:ln>
        </p:spPr>
        <p:txBody>
          <a:bodyPr>
            <a:spAutoFit/>
          </a:bodyPr>
          <a:lstStyle/>
          <a:p>
            <a:r>
              <a:rPr lang="tr-TR" sz="4000" b="1">
                <a:solidFill>
                  <a:srgbClr val="000000"/>
                </a:solidFill>
                <a:latin typeface="Tahoma" pitchFamily="34" charset="0"/>
              </a:rPr>
              <a:t>Cervarix</a:t>
            </a:r>
            <a:r>
              <a:rPr lang="tr-TR" sz="4000" baseline="30000">
                <a:solidFill>
                  <a:srgbClr val="000000"/>
                </a:solidFill>
                <a:latin typeface="Tahoma" pitchFamily="34" charset="0"/>
              </a:rPr>
              <a:t>®</a:t>
            </a:r>
            <a:endParaRPr lang="tr-TR">
              <a:latin typeface="Tahoma" pitchFamily="34" charset="0"/>
            </a:endParaRPr>
          </a:p>
        </p:txBody>
      </p:sp>
      <p:sp>
        <p:nvSpPr>
          <p:cNvPr id="39947" name="TextBox 12"/>
          <p:cNvSpPr txBox="1">
            <a:spLocks noChangeArrowheads="1"/>
          </p:cNvSpPr>
          <p:nvPr/>
        </p:nvSpPr>
        <p:spPr bwMode="auto">
          <a:xfrm>
            <a:off x="2284413" y="2571751"/>
            <a:ext cx="525462" cy="523875"/>
          </a:xfrm>
          <a:prstGeom prst="rect">
            <a:avLst/>
          </a:prstGeom>
          <a:noFill/>
          <a:ln w="9525">
            <a:noFill/>
            <a:miter lim="800000"/>
            <a:headEnd/>
            <a:tailEnd/>
          </a:ln>
        </p:spPr>
        <p:txBody>
          <a:bodyPr wrap="none">
            <a:spAutoFit/>
          </a:bodyPr>
          <a:lstStyle/>
          <a:p>
            <a:pPr algn="ctr"/>
            <a:r>
              <a:rPr lang="tr-TR" sz="2800" b="1">
                <a:latin typeface="Tahoma" pitchFamily="34" charset="0"/>
              </a:rPr>
              <a:t>0.</a:t>
            </a:r>
          </a:p>
        </p:txBody>
      </p:sp>
      <p:sp>
        <p:nvSpPr>
          <p:cNvPr id="39948" name="TextBox 13"/>
          <p:cNvSpPr txBox="1">
            <a:spLocks noChangeArrowheads="1"/>
          </p:cNvSpPr>
          <p:nvPr/>
        </p:nvSpPr>
        <p:spPr bwMode="auto">
          <a:xfrm>
            <a:off x="3052763" y="4879975"/>
            <a:ext cx="1117600" cy="522288"/>
          </a:xfrm>
          <a:prstGeom prst="rect">
            <a:avLst/>
          </a:prstGeom>
          <a:noFill/>
          <a:ln w="9525">
            <a:noFill/>
            <a:miter lim="800000"/>
            <a:headEnd/>
            <a:tailEnd/>
          </a:ln>
        </p:spPr>
        <p:txBody>
          <a:bodyPr wrap="none">
            <a:spAutoFit/>
          </a:bodyPr>
          <a:lstStyle/>
          <a:p>
            <a:pPr algn="ctr"/>
            <a:r>
              <a:rPr lang="tr-TR" sz="2800" b="1">
                <a:latin typeface="Tahoma" pitchFamily="34" charset="0"/>
              </a:rPr>
              <a:t>1. AY</a:t>
            </a:r>
          </a:p>
        </p:txBody>
      </p:sp>
      <p:sp>
        <p:nvSpPr>
          <p:cNvPr id="39949" name="TextBox 14"/>
          <p:cNvSpPr txBox="1">
            <a:spLocks noChangeArrowheads="1"/>
          </p:cNvSpPr>
          <p:nvPr/>
        </p:nvSpPr>
        <p:spPr bwMode="auto">
          <a:xfrm>
            <a:off x="4146550" y="2571751"/>
            <a:ext cx="1117600" cy="523875"/>
          </a:xfrm>
          <a:prstGeom prst="rect">
            <a:avLst/>
          </a:prstGeom>
          <a:noFill/>
          <a:ln w="9525">
            <a:noFill/>
            <a:miter lim="800000"/>
            <a:headEnd/>
            <a:tailEnd/>
          </a:ln>
        </p:spPr>
        <p:txBody>
          <a:bodyPr wrap="none">
            <a:spAutoFit/>
          </a:bodyPr>
          <a:lstStyle/>
          <a:p>
            <a:pPr algn="ctr"/>
            <a:r>
              <a:rPr lang="tr-TR" sz="2800" b="1">
                <a:latin typeface="Tahoma" pitchFamily="34" charset="0"/>
              </a:rPr>
              <a:t>2. AY</a:t>
            </a:r>
          </a:p>
        </p:txBody>
      </p:sp>
      <p:sp>
        <p:nvSpPr>
          <p:cNvPr id="39950" name="TextBox 15"/>
          <p:cNvSpPr txBox="1">
            <a:spLocks noChangeArrowheads="1"/>
          </p:cNvSpPr>
          <p:nvPr/>
        </p:nvSpPr>
        <p:spPr bwMode="auto">
          <a:xfrm>
            <a:off x="8477250" y="2571751"/>
            <a:ext cx="1117600" cy="523875"/>
          </a:xfrm>
          <a:prstGeom prst="rect">
            <a:avLst/>
          </a:prstGeom>
          <a:noFill/>
          <a:ln w="9525">
            <a:noFill/>
            <a:miter lim="800000"/>
            <a:headEnd/>
            <a:tailEnd/>
          </a:ln>
        </p:spPr>
        <p:txBody>
          <a:bodyPr wrap="none">
            <a:spAutoFit/>
          </a:bodyPr>
          <a:lstStyle/>
          <a:p>
            <a:pPr algn="ctr"/>
            <a:r>
              <a:rPr lang="tr-TR" sz="2800" b="1">
                <a:latin typeface="Tahoma" pitchFamily="34" charset="0"/>
              </a:rPr>
              <a:t>6. AY</a:t>
            </a:r>
          </a:p>
        </p:txBody>
      </p:sp>
      <p:pic>
        <p:nvPicPr>
          <p:cNvPr id="39951" name="Picture 2" descr="C:\Users\M. Faruk Kose\AppData\Local\Microsoft\Windows\Temporary Internet Files\Content.IE5\MRMFS4RG\MCj01993680000[1].wmf"/>
          <p:cNvPicPr>
            <a:picLocks noChangeAspect="1" noChangeArrowheads="1"/>
          </p:cNvPicPr>
          <p:nvPr/>
        </p:nvPicPr>
        <p:blipFill>
          <a:blip r:embed="rId3"/>
          <a:srcRect/>
          <a:stretch>
            <a:fillRect/>
          </a:stretch>
        </p:blipFill>
        <p:spPr bwMode="auto">
          <a:xfrm>
            <a:off x="2436813" y="4071938"/>
            <a:ext cx="214312" cy="785812"/>
          </a:xfrm>
          <a:prstGeom prst="rect">
            <a:avLst/>
          </a:prstGeom>
          <a:noFill/>
          <a:ln w="9525">
            <a:noFill/>
            <a:miter lim="800000"/>
            <a:headEnd/>
            <a:tailEnd/>
          </a:ln>
        </p:spPr>
      </p:pic>
      <p:pic>
        <p:nvPicPr>
          <p:cNvPr id="39952" name="Picture 2" descr="C:\Users\M. Faruk Kose\AppData\Local\Microsoft\Windows\Temporary Internet Files\Content.IE5\MRMFS4RG\MCj01993680000[1].wmf"/>
          <p:cNvPicPr>
            <a:picLocks noChangeAspect="1" noChangeArrowheads="1"/>
          </p:cNvPicPr>
          <p:nvPr/>
        </p:nvPicPr>
        <p:blipFill>
          <a:blip r:embed="rId3"/>
          <a:srcRect/>
          <a:stretch>
            <a:fillRect/>
          </a:stretch>
        </p:blipFill>
        <p:spPr bwMode="auto">
          <a:xfrm>
            <a:off x="8912226" y="4071938"/>
            <a:ext cx="214313" cy="785812"/>
          </a:xfrm>
          <a:prstGeom prst="rect">
            <a:avLst/>
          </a:prstGeom>
          <a:noFill/>
          <a:ln w="9525">
            <a:noFill/>
            <a:miter lim="800000"/>
            <a:headEnd/>
            <a:tailEnd/>
          </a:ln>
        </p:spPr>
      </p:pic>
      <p:sp>
        <p:nvSpPr>
          <p:cNvPr id="39953" name="TextBox 18"/>
          <p:cNvSpPr txBox="1">
            <a:spLocks noChangeArrowheads="1"/>
          </p:cNvSpPr>
          <p:nvPr/>
        </p:nvSpPr>
        <p:spPr bwMode="auto">
          <a:xfrm>
            <a:off x="2284413" y="4879975"/>
            <a:ext cx="525462" cy="522288"/>
          </a:xfrm>
          <a:prstGeom prst="rect">
            <a:avLst/>
          </a:prstGeom>
          <a:noFill/>
          <a:ln w="9525">
            <a:noFill/>
            <a:miter lim="800000"/>
            <a:headEnd/>
            <a:tailEnd/>
          </a:ln>
        </p:spPr>
        <p:txBody>
          <a:bodyPr wrap="none">
            <a:spAutoFit/>
          </a:bodyPr>
          <a:lstStyle/>
          <a:p>
            <a:pPr algn="ctr"/>
            <a:r>
              <a:rPr lang="tr-TR" sz="2800" b="1">
                <a:latin typeface="Tahoma" pitchFamily="34" charset="0"/>
              </a:rPr>
              <a:t>0.</a:t>
            </a:r>
          </a:p>
        </p:txBody>
      </p:sp>
      <p:sp>
        <p:nvSpPr>
          <p:cNvPr id="39954" name="TextBox 19"/>
          <p:cNvSpPr txBox="1">
            <a:spLocks noChangeArrowheads="1"/>
          </p:cNvSpPr>
          <p:nvPr/>
        </p:nvSpPr>
        <p:spPr bwMode="auto">
          <a:xfrm>
            <a:off x="8477250" y="4879975"/>
            <a:ext cx="1117600" cy="522288"/>
          </a:xfrm>
          <a:prstGeom prst="rect">
            <a:avLst/>
          </a:prstGeom>
          <a:noFill/>
          <a:ln w="9525">
            <a:noFill/>
            <a:miter lim="800000"/>
            <a:headEnd/>
            <a:tailEnd/>
          </a:ln>
        </p:spPr>
        <p:txBody>
          <a:bodyPr wrap="none">
            <a:spAutoFit/>
          </a:bodyPr>
          <a:lstStyle/>
          <a:p>
            <a:pPr algn="ctr"/>
            <a:r>
              <a:rPr lang="tr-TR" sz="2800" b="1">
                <a:latin typeface="Tahoma" pitchFamily="34" charset="0"/>
              </a:rPr>
              <a:t>6. AY</a:t>
            </a:r>
          </a:p>
        </p:txBody>
      </p:sp>
      <p:sp>
        <p:nvSpPr>
          <p:cNvPr id="39955" name="Rectangle 19"/>
          <p:cNvSpPr>
            <a:spLocks noGrp="1" noChangeArrowheads="1"/>
          </p:cNvSpPr>
          <p:nvPr>
            <p:ph type="title"/>
          </p:nvPr>
        </p:nvSpPr>
        <p:spPr/>
        <p:txBody>
          <a:bodyPr/>
          <a:lstStyle/>
          <a:p>
            <a:pPr eaLnBrk="1" hangingPunct="1"/>
            <a:r>
              <a:rPr lang="tr-TR" b="1" smtClean="0">
                <a:solidFill>
                  <a:srgbClr val="FF0000"/>
                </a:solidFill>
              </a:rPr>
              <a:t>Uygulama</a:t>
            </a:r>
            <a:endParaRPr lang="en-US" b="1" smtClean="0">
              <a:solidFill>
                <a:srgbClr val="FF0000"/>
              </a:solidFill>
            </a:endParaRPr>
          </a:p>
        </p:txBody>
      </p:sp>
    </p:spTree>
    <p:extLst>
      <p:ext uri="{BB962C8B-B14F-4D97-AF65-F5344CB8AC3E}">
        <p14:creationId xmlns:p14="http://schemas.microsoft.com/office/powerpoint/2010/main" val="13700864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Content Placeholder 2"/>
          <p:cNvSpPr>
            <a:spLocks noGrp="1"/>
          </p:cNvSpPr>
          <p:nvPr>
            <p:ph type="body" idx="1"/>
          </p:nvPr>
        </p:nvSpPr>
        <p:spPr>
          <a:xfrm>
            <a:off x="1981200" y="1600200"/>
            <a:ext cx="8229600" cy="2336800"/>
          </a:xfrm>
        </p:spPr>
        <p:txBody>
          <a:bodyPr/>
          <a:lstStyle/>
          <a:p>
            <a:pPr marL="365125" indent="-255588">
              <a:lnSpc>
                <a:spcPct val="80000"/>
              </a:lnSpc>
            </a:pPr>
            <a:r>
              <a:rPr lang="tr-TR" sz="3900" b="1">
                <a:solidFill>
                  <a:srgbClr val="FF0000"/>
                </a:solidFill>
              </a:rPr>
              <a:t>IM uygulama</a:t>
            </a:r>
          </a:p>
          <a:p>
            <a:pPr marL="657225" lvl="1" indent="-246063">
              <a:lnSpc>
                <a:spcPct val="80000"/>
              </a:lnSpc>
            </a:pPr>
            <a:r>
              <a:rPr lang="tr-TR" sz="3100"/>
              <a:t>Koldan</a:t>
            </a:r>
          </a:p>
          <a:p>
            <a:pPr marL="657225" lvl="1" indent="-246063">
              <a:lnSpc>
                <a:spcPct val="80000"/>
              </a:lnSpc>
            </a:pPr>
            <a:r>
              <a:rPr lang="tr-TR" sz="3100"/>
              <a:t>Kalçadan</a:t>
            </a:r>
          </a:p>
          <a:p>
            <a:pPr marL="365125" indent="-255588">
              <a:lnSpc>
                <a:spcPct val="80000"/>
              </a:lnSpc>
              <a:buNone/>
            </a:pPr>
            <a:r>
              <a:rPr lang="tr-TR" sz="3900"/>
              <a:t> </a:t>
            </a:r>
          </a:p>
        </p:txBody>
      </p:sp>
      <p:pic>
        <p:nvPicPr>
          <p:cNvPr id="40963" name="Content Placeholder 5" descr="gargar0,,5485268,00.jpg"/>
          <p:cNvPicPr>
            <a:picLocks noGrp="1" noChangeAspect="1"/>
          </p:cNvPicPr>
          <p:nvPr>
            <p:ph sz="half" idx="4294967295"/>
          </p:nvPr>
        </p:nvPicPr>
        <p:blipFill>
          <a:blip r:embed="rId3"/>
          <a:srcRect/>
          <a:stretch>
            <a:fillRect/>
          </a:stretch>
        </p:blipFill>
        <p:spPr>
          <a:xfrm>
            <a:off x="7810500" y="1808164"/>
            <a:ext cx="2857500" cy="3233737"/>
          </a:xfrm>
        </p:spPr>
      </p:pic>
      <p:sp>
        <p:nvSpPr>
          <p:cNvPr id="40964" name="Content Placeholder 2"/>
          <p:cNvSpPr>
            <a:spLocks/>
          </p:cNvSpPr>
          <p:nvPr/>
        </p:nvSpPr>
        <p:spPr bwMode="auto">
          <a:xfrm>
            <a:off x="839787" y="3644900"/>
            <a:ext cx="7127876" cy="1900238"/>
          </a:xfrm>
          <a:prstGeom prst="rect">
            <a:avLst/>
          </a:prstGeom>
          <a:noFill/>
          <a:ln w="9525">
            <a:noFill/>
            <a:miter lim="800000"/>
            <a:headEnd/>
            <a:tailEnd/>
          </a:ln>
        </p:spPr>
        <p:txBody>
          <a:bodyPr/>
          <a:lstStyle/>
          <a:p>
            <a:pPr marL="1339850" lvl="3" indent="-315913">
              <a:spcBef>
                <a:spcPct val="20000"/>
              </a:spcBef>
              <a:buClr>
                <a:schemeClr val="accent2"/>
              </a:buClr>
              <a:buSzPct val="70000"/>
              <a:buFont typeface="Wingdings" pitchFamily="2" charset="2"/>
              <a:buChar char="q"/>
            </a:pPr>
            <a:r>
              <a:rPr lang="tr-TR" sz="2800"/>
              <a:t>Baş dönmesi yapabildiği gösterildiğinden</a:t>
            </a:r>
          </a:p>
          <a:p>
            <a:pPr marL="1681163" lvl="4" indent="-339725">
              <a:spcBef>
                <a:spcPct val="20000"/>
              </a:spcBef>
              <a:buClr>
                <a:schemeClr val="accent1"/>
              </a:buClr>
              <a:buSzPct val="75000"/>
              <a:buFont typeface="Wingdings" pitchFamily="2" charset="2"/>
              <a:buChar char="§"/>
            </a:pPr>
            <a:r>
              <a:rPr lang="tr-TR" sz="2800"/>
              <a:t>Yatar pozisyonda ve 15 dakikalık dinlenme gereklidir</a:t>
            </a:r>
          </a:p>
        </p:txBody>
      </p:sp>
    </p:spTree>
    <p:extLst>
      <p:ext uri="{BB962C8B-B14F-4D97-AF65-F5344CB8AC3E}">
        <p14:creationId xmlns:p14="http://schemas.microsoft.com/office/powerpoint/2010/main" val="11294460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Bariyer Yöntemi ve </a:t>
            </a:r>
            <a:r>
              <a:rPr lang="tr-TR" b="1" dirty="0" err="1"/>
              <a:t>Spermisid</a:t>
            </a:r>
            <a:r>
              <a:rPr lang="tr-TR" b="1" dirty="0"/>
              <a:t/>
            </a:r>
            <a:br>
              <a:rPr lang="tr-TR" b="1" dirty="0"/>
            </a:br>
            <a:r>
              <a:rPr lang="tr-TR" b="1" dirty="0"/>
              <a:t>ile Korunma</a:t>
            </a:r>
            <a:endParaRPr lang="tr-TR" dirty="0"/>
          </a:p>
        </p:txBody>
      </p:sp>
      <p:sp>
        <p:nvSpPr>
          <p:cNvPr id="3" name="İçerik Yer Tutucusu 2"/>
          <p:cNvSpPr>
            <a:spLocks noGrp="1"/>
          </p:cNvSpPr>
          <p:nvPr>
            <p:ph idx="1"/>
          </p:nvPr>
        </p:nvSpPr>
        <p:spPr/>
        <p:txBody>
          <a:bodyPr>
            <a:normAutofit/>
          </a:bodyPr>
          <a:lstStyle/>
          <a:p>
            <a:r>
              <a:rPr lang="tr-TR" dirty="0"/>
              <a:t>Kondomlar sadece kapladıkları cildi korumaktadır.</a:t>
            </a:r>
          </a:p>
          <a:p>
            <a:r>
              <a:rPr lang="tr-TR" dirty="0" smtClean="0"/>
              <a:t> </a:t>
            </a:r>
            <a:r>
              <a:rPr lang="tr-TR" dirty="0" err="1"/>
              <a:t>Enfekte</a:t>
            </a:r>
            <a:r>
              <a:rPr lang="tr-TR" dirty="0"/>
              <a:t> kişide kondomun kapatmadığı alanlarda </a:t>
            </a:r>
            <a:r>
              <a:rPr lang="tr-TR" dirty="0" smtClean="0"/>
              <a:t>HPV bulunabilir </a:t>
            </a:r>
            <a:r>
              <a:rPr lang="tr-TR" dirty="0"/>
              <a:t>ve partnerin cildiyle temasa geçebilir.</a:t>
            </a:r>
          </a:p>
          <a:p>
            <a:r>
              <a:rPr lang="tr-TR" dirty="0" smtClean="0"/>
              <a:t> Sürekli kondom kullanımının </a:t>
            </a:r>
            <a:r>
              <a:rPr lang="tr-TR" dirty="0"/>
              <a:t>HPV bulaşmasını yaklaşık %70 </a:t>
            </a:r>
            <a:r>
              <a:rPr lang="tr-TR" dirty="0" smtClean="0"/>
              <a:t>azaltmaktadır. </a:t>
            </a:r>
            <a:endParaRPr lang="tr-TR" dirty="0"/>
          </a:p>
          <a:p>
            <a:r>
              <a:rPr lang="tr-TR" dirty="0" smtClean="0"/>
              <a:t>Kondomlar </a:t>
            </a:r>
            <a:r>
              <a:rPr lang="tr-TR" dirty="0" err="1"/>
              <a:t>HPV’ye</a:t>
            </a:r>
            <a:r>
              <a:rPr lang="tr-TR" dirty="0"/>
              <a:t> karşı kısmi, diğer cinsel yolla </a:t>
            </a:r>
            <a:r>
              <a:rPr lang="tr-TR" dirty="0" smtClean="0"/>
              <a:t>bulaşan enfeksiyonlara </a:t>
            </a:r>
            <a:r>
              <a:rPr lang="tr-TR" dirty="0"/>
              <a:t>karşı ise tam koruma sağlamaktadır</a:t>
            </a:r>
          </a:p>
        </p:txBody>
      </p:sp>
    </p:spTree>
    <p:extLst>
      <p:ext uri="{BB962C8B-B14F-4D97-AF65-F5344CB8AC3E}">
        <p14:creationId xmlns:p14="http://schemas.microsoft.com/office/powerpoint/2010/main" val="135747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HPV Bulaşma Yolları</a:t>
            </a:r>
            <a:endParaRPr lang="tr-TR" dirty="0"/>
          </a:p>
        </p:txBody>
      </p:sp>
      <p:pic>
        <p:nvPicPr>
          <p:cNvPr id="4" name="İçerik Yer Tutucusu 3"/>
          <p:cNvPicPr>
            <a:picLocks noGrp="1" noChangeAspect="1"/>
          </p:cNvPicPr>
          <p:nvPr>
            <p:ph idx="1"/>
          </p:nvPr>
        </p:nvPicPr>
        <p:blipFill>
          <a:blip r:embed="rId2"/>
          <a:stretch>
            <a:fillRect/>
          </a:stretch>
        </p:blipFill>
        <p:spPr>
          <a:xfrm>
            <a:off x="838200" y="1690688"/>
            <a:ext cx="7322400" cy="3947028"/>
          </a:xfrm>
          <a:prstGeom prst="rect">
            <a:avLst/>
          </a:prstGeom>
        </p:spPr>
      </p:pic>
    </p:spTree>
    <p:extLst>
      <p:ext uri="{BB962C8B-B14F-4D97-AF65-F5344CB8AC3E}">
        <p14:creationId xmlns:p14="http://schemas.microsoft.com/office/powerpoint/2010/main" val="4908921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a:lstStyle/>
          <a:p>
            <a:r>
              <a:rPr lang="tr-TR" b="1" dirty="0" smtClean="0"/>
              <a:t>Sonuç </a:t>
            </a:r>
            <a:endParaRPr lang="tr-TR" b="1" dirty="0"/>
          </a:p>
        </p:txBody>
      </p:sp>
      <p:sp>
        <p:nvSpPr>
          <p:cNvPr id="3" name="İçerik Yer Tutucusu 2"/>
          <p:cNvSpPr>
            <a:spLocks noGrp="1"/>
          </p:cNvSpPr>
          <p:nvPr>
            <p:ph idx="1"/>
          </p:nvPr>
        </p:nvSpPr>
        <p:spPr/>
        <p:txBody>
          <a:bodyPr/>
          <a:lstStyle/>
          <a:p>
            <a:r>
              <a:rPr lang="tr-TR" dirty="0"/>
              <a:t>Cinsel aktif erişkinlerin % 50’ si hayatları </a:t>
            </a:r>
            <a:r>
              <a:rPr lang="tr-TR" dirty="0" smtClean="0"/>
              <a:t>boyunca HPV ile </a:t>
            </a:r>
            <a:r>
              <a:rPr lang="tr-TR" dirty="0" err="1"/>
              <a:t>enfekte</a:t>
            </a:r>
            <a:r>
              <a:rPr lang="tr-TR" dirty="0"/>
              <a:t> </a:t>
            </a:r>
            <a:r>
              <a:rPr lang="tr-TR" dirty="0" smtClean="0"/>
              <a:t>olmaktadırlar ve bunların çoğu temizlenmektedir.</a:t>
            </a:r>
            <a:endParaRPr lang="tr-TR" dirty="0"/>
          </a:p>
          <a:p>
            <a:r>
              <a:rPr lang="tr-TR" dirty="0" smtClean="0"/>
              <a:t>Yüksek riskli HPV tip enfeksiyonu </a:t>
            </a:r>
            <a:r>
              <a:rPr lang="tr-TR" dirty="0" err="1" smtClean="0"/>
              <a:t>serviks</a:t>
            </a:r>
            <a:r>
              <a:rPr lang="tr-TR" dirty="0" smtClean="0"/>
              <a:t>, vulva, vajinada </a:t>
            </a:r>
            <a:r>
              <a:rPr lang="tr-TR" dirty="0" err="1" smtClean="0"/>
              <a:t>epitelyal</a:t>
            </a:r>
            <a:r>
              <a:rPr lang="tr-TR" dirty="0" smtClean="0"/>
              <a:t> </a:t>
            </a:r>
            <a:r>
              <a:rPr lang="tr-TR" dirty="0" err="1"/>
              <a:t>displazi</a:t>
            </a:r>
            <a:r>
              <a:rPr lang="tr-TR" dirty="0"/>
              <a:t> </a:t>
            </a:r>
            <a:r>
              <a:rPr lang="tr-TR" dirty="0" smtClean="0"/>
              <a:t>ve kansere </a:t>
            </a:r>
            <a:r>
              <a:rPr lang="tr-TR" dirty="0"/>
              <a:t>neden </a:t>
            </a:r>
            <a:r>
              <a:rPr lang="tr-TR" dirty="0" smtClean="0"/>
              <a:t>olabilmektedir.</a:t>
            </a:r>
            <a:endParaRPr lang="tr-TR" dirty="0"/>
          </a:p>
          <a:p>
            <a:r>
              <a:rPr lang="tr-TR" dirty="0" smtClean="0"/>
              <a:t>Düşük riskli HPV tipleri Siğillere(</a:t>
            </a:r>
            <a:r>
              <a:rPr lang="tr-TR" dirty="0" err="1" smtClean="0"/>
              <a:t>Kondiloma</a:t>
            </a:r>
            <a:r>
              <a:rPr lang="tr-TR" dirty="0" smtClean="0"/>
              <a:t> </a:t>
            </a:r>
            <a:r>
              <a:rPr lang="tr-TR" dirty="0" err="1"/>
              <a:t>Akuminata</a:t>
            </a:r>
            <a:r>
              <a:rPr lang="tr-TR" dirty="0"/>
              <a:t>) </a:t>
            </a:r>
            <a:r>
              <a:rPr lang="tr-TR" dirty="0" smtClean="0"/>
              <a:t>neden olmaktadır.</a:t>
            </a:r>
          </a:p>
          <a:p>
            <a:r>
              <a:rPr lang="tr-TR" dirty="0" smtClean="0"/>
              <a:t>HPV enfeksiyonundan korunmada, tek eşlilik, kondom, </a:t>
            </a:r>
            <a:r>
              <a:rPr lang="tr-TR" dirty="0" err="1" smtClean="0"/>
              <a:t>sitolojik</a:t>
            </a:r>
            <a:r>
              <a:rPr lang="tr-TR" dirty="0" smtClean="0"/>
              <a:t> tarama, HPV DNA testi, HPV aşısı etkili bulunmuştur.</a:t>
            </a:r>
            <a:endParaRPr lang="tr-TR" dirty="0"/>
          </a:p>
        </p:txBody>
      </p:sp>
    </p:spTree>
    <p:extLst>
      <p:ext uri="{BB962C8B-B14F-4D97-AF65-F5344CB8AC3E}">
        <p14:creationId xmlns:p14="http://schemas.microsoft.com/office/powerpoint/2010/main" val="3279118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Oval 4"/>
          <p:cNvSpPr>
            <a:spLocks noChangeArrowheads="1"/>
          </p:cNvSpPr>
          <p:nvPr/>
        </p:nvSpPr>
        <p:spPr bwMode="auto">
          <a:xfrm>
            <a:off x="3719513" y="188913"/>
            <a:ext cx="4464050" cy="4248150"/>
          </a:xfrm>
          <a:prstGeom prst="ellipse">
            <a:avLst/>
          </a:prstGeom>
          <a:solidFill>
            <a:srgbClr val="00FF00">
              <a:alpha val="48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8853" name="Oval 5"/>
          <p:cNvSpPr>
            <a:spLocks noChangeArrowheads="1"/>
          </p:cNvSpPr>
          <p:nvPr/>
        </p:nvSpPr>
        <p:spPr bwMode="auto">
          <a:xfrm>
            <a:off x="2135189" y="2205038"/>
            <a:ext cx="4681537" cy="4392612"/>
          </a:xfrm>
          <a:prstGeom prst="ellipse">
            <a:avLst/>
          </a:prstGeom>
          <a:solidFill>
            <a:schemeClr val="hlink">
              <a:alpha val="49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8854" name="Oval 6"/>
          <p:cNvSpPr>
            <a:spLocks noChangeArrowheads="1"/>
          </p:cNvSpPr>
          <p:nvPr/>
        </p:nvSpPr>
        <p:spPr bwMode="auto">
          <a:xfrm>
            <a:off x="5519738" y="2276475"/>
            <a:ext cx="4464050" cy="4248150"/>
          </a:xfrm>
          <a:prstGeom prst="ellipse">
            <a:avLst/>
          </a:prstGeom>
          <a:solidFill>
            <a:srgbClr val="FF33CC">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8857" name="Text Box 9"/>
          <p:cNvSpPr txBox="1">
            <a:spLocks noChangeArrowheads="1"/>
          </p:cNvSpPr>
          <p:nvPr/>
        </p:nvSpPr>
        <p:spPr bwMode="auto">
          <a:xfrm>
            <a:off x="5149851" y="692150"/>
            <a:ext cx="17383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t>Erken başvuru</a:t>
            </a:r>
          </a:p>
          <a:p>
            <a:r>
              <a:rPr lang="tr-TR" b="1"/>
              <a:t>Kolay başvurma</a:t>
            </a:r>
          </a:p>
          <a:p>
            <a:r>
              <a:rPr lang="tr-TR" b="1"/>
              <a:t>Kalite kontrol</a:t>
            </a:r>
          </a:p>
        </p:txBody>
      </p:sp>
      <p:sp>
        <p:nvSpPr>
          <p:cNvPr id="78858" name="Text Box 10"/>
          <p:cNvSpPr txBox="1">
            <a:spLocks noChangeArrowheads="1"/>
          </p:cNvSpPr>
          <p:nvPr/>
        </p:nvSpPr>
        <p:spPr bwMode="auto">
          <a:xfrm>
            <a:off x="2482851" y="4443413"/>
            <a:ext cx="1901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t>Devamlı medikal </a:t>
            </a:r>
          </a:p>
          <a:p>
            <a:r>
              <a:rPr lang="tr-TR" b="1"/>
              <a:t>eğitim</a:t>
            </a:r>
          </a:p>
        </p:txBody>
      </p:sp>
      <p:sp>
        <p:nvSpPr>
          <p:cNvPr id="78859" name="Text Box 11"/>
          <p:cNvSpPr txBox="1">
            <a:spLocks noChangeArrowheads="1"/>
          </p:cNvSpPr>
          <p:nvPr/>
        </p:nvSpPr>
        <p:spPr bwMode="auto">
          <a:xfrm>
            <a:off x="7864475" y="4502151"/>
            <a:ext cx="165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t>Cost-effectivity</a:t>
            </a:r>
          </a:p>
        </p:txBody>
      </p:sp>
      <p:sp>
        <p:nvSpPr>
          <p:cNvPr id="78860" name="Text Box 12"/>
          <p:cNvSpPr txBox="1">
            <a:spLocks noChangeArrowheads="1"/>
          </p:cNvSpPr>
          <p:nvPr/>
        </p:nvSpPr>
        <p:spPr bwMode="auto">
          <a:xfrm>
            <a:off x="4291014" y="2492375"/>
            <a:ext cx="879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t>Güncel</a:t>
            </a:r>
          </a:p>
          <a:p>
            <a:r>
              <a:rPr lang="tr-TR" b="1"/>
              <a:t>halk </a:t>
            </a:r>
          </a:p>
          <a:p>
            <a:r>
              <a:rPr lang="tr-TR" b="1"/>
              <a:t>eğitimi</a:t>
            </a:r>
          </a:p>
        </p:txBody>
      </p:sp>
      <p:sp>
        <p:nvSpPr>
          <p:cNvPr id="78861" name="Text Box 13"/>
          <p:cNvSpPr txBox="1">
            <a:spLocks noChangeArrowheads="1"/>
          </p:cNvSpPr>
          <p:nvPr/>
        </p:nvSpPr>
        <p:spPr bwMode="auto">
          <a:xfrm>
            <a:off x="6542088" y="2571751"/>
            <a:ext cx="13297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t>Eradikasyon</a:t>
            </a:r>
          </a:p>
          <a:p>
            <a:r>
              <a:rPr lang="tr-TR" b="1"/>
              <a:t>politikası</a:t>
            </a:r>
          </a:p>
        </p:txBody>
      </p:sp>
      <p:sp>
        <p:nvSpPr>
          <p:cNvPr id="78862" name="Text Box 14"/>
          <p:cNvSpPr txBox="1">
            <a:spLocks noChangeArrowheads="1"/>
          </p:cNvSpPr>
          <p:nvPr/>
        </p:nvSpPr>
        <p:spPr bwMode="auto">
          <a:xfrm>
            <a:off x="5664200" y="4516438"/>
            <a:ext cx="98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t>Katılımı</a:t>
            </a:r>
          </a:p>
          <a:p>
            <a:r>
              <a:rPr lang="tr-TR" b="1"/>
              <a:t>sağlama</a:t>
            </a:r>
          </a:p>
        </p:txBody>
      </p:sp>
      <p:sp>
        <p:nvSpPr>
          <p:cNvPr id="78863" name="Text Box 15"/>
          <p:cNvSpPr txBox="1">
            <a:spLocks noChangeArrowheads="1"/>
          </p:cNvSpPr>
          <p:nvPr/>
        </p:nvSpPr>
        <p:spPr bwMode="auto">
          <a:xfrm>
            <a:off x="5410201" y="3500439"/>
            <a:ext cx="13756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solidFill>
                  <a:schemeClr val="bg2"/>
                </a:solidFill>
              </a:rPr>
              <a:t>MAKSİMUM</a:t>
            </a:r>
          </a:p>
          <a:p>
            <a:r>
              <a:rPr lang="tr-TR" b="1">
                <a:solidFill>
                  <a:schemeClr val="bg2"/>
                </a:solidFill>
              </a:rPr>
              <a:t>KORUMA</a:t>
            </a:r>
          </a:p>
        </p:txBody>
      </p:sp>
      <p:sp>
        <p:nvSpPr>
          <p:cNvPr id="78864" name="Text Box 16"/>
          <p:cNvSpPr txBox="1">
            <a:spLocks noChangeArrowheads="1"/>
          </p:cNvSpPr>
          <p:nvPr/>
        </p:nvSpPr>
        <p:spPr bwMode="auto">
          <a:xfrm>
            <a:off x="1671638" y="5837238"/>
            <a:ext cx="10362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b="1"/>
              <a:t>Klinisyen</a:t>
            </a:r>
          </a:p>
        </p:txBody>
      </p:sp>
      <p:sp>
        <p:nvSpPr>
          <p:cNvPr id="78865" name="Text Box 17"/>
          <p:cNvSpPr txBox="1">
            <a:spLocks noChangeArrowheads="1"/>
          </p:cNvSpPr>
          <p:nvPr/>
        </p:nvSpPr>
        <p:spPr bwMode="auto">
          <a:xfrm>
            <a:off x="9264651" y="5876925"/>
            <a:ext cx="1273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b="1"/>
              <a:t>Halk Sağlığı</a:t>
            </a:r>
          </a:p>
        </p:txBody>
      </p:sp>
      <p:sp>
        <p:nvSpPr>
          <p:cNvPr id="78866" name="Text Box 18"/>
          <p:cNvSpPr txBox="1">
            <a:spLocks noChangeArrowheads="1"/>
          </p:cNvSpPr>
          <p:nvPr/>
        </p:nvSpPr>
        <p:spPr bwMode="auto">
          <a:xfrm>
            <a:off x="7391400" y="182563"/>
            <a:ext cx="976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b="1"/>
              <a:t>Kadınlar</a:t>
            </a:r>
          </a:p>
        </p:txBody>
      </p:sp>
    </p:spTree>
    <p:extLst>
      <p:ext uri="{BB962C8B-B14F-4D97-AF65-F5344CB8AC3E}">
        <p14:creationId xmlns:p14="http://schemas.microsoft.com/office/powerpoint/2010/main" val="26748679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6599" y="466340"/>
            <a:ext cx="8028427" cy="5288186"/>
          </a:xfrm>
          <a:prstGeom prst="rect">
            <a:avLst/>
          </a:prstGeom>
        </p:spPr>
      </p:pic>
      <p:sp>
        <p:nvSpPr>
          <p:cNvPr id="3" name="Rectangle 2"/>
          <p:cNvSpPr/>
          <p:nvPr/>
        </p:nvSpPr>
        <p:spPr>
          <a:xfrm>
            <a:off x="2257704" y="5770206"/>
            <a:ext cx="8403681"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err="1" smtClean="0">
                <a:solidFill>
                  <a:srgbClr val="FF0000"/>
                </a:solidFill>
              </a:rPr>
              <a:t>Teşekkürler</a:t>
            </a:r>
            <a:r>
              <a:rPr lang="en-US" sz="4400" dirty="0" smtClean="0">
                <a:solidFill>
                  <a:srgbClr val="FF0000"/>
                </a:solidFill>
              </a:rPr>
              <a:t>……………</a:t>
            </a:r>
            <a:endParaRPr lang="en-US" sz="4400" dirty="0">
              <a:solidFill>
                <a:srgbClr val="FF0000"/>
              </a:solidFill>
            </a:endParaRPr>
          </a:p>
        </p:txBody>
      </p:sp>
    </p:spTree>
    <p:extLst>
      <p:ext uri="{BB962C8B-B14F-4D97-AF65-F5344CB8AC3E}">
        <p14:creationId xmlns:p14="http://schemas.microsoft.com/office/powerpoint/2010/main" val="37726346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rgbClr val="F0A6CD">
                  <a:shade val="30000"/>
                  <a:satMod val="115000"/>
                </a:srgbClr>
              </a:gs>
              <a:gs pos="50000">
                <a:srgbClr val="F0A6CD">
                  <a:shade val="67500"/>
                  <a:satMod val="115000"/>
                </a:srgbClr>
              </a:gs>
              <a:gs pos="100000">
                <a:srgbClr val="F0A6CD">
                  <a:shade val="100000"/>
                  <a:satMod val="115000"/>
                </a:srgbClr>
              </a:gs>
            </a:gsLst>
            <a:lin ang="16200000" scaled="1"/>
            <a:tileRect/>
          </a:gradFill>
        </p:spPr>
        <p:txBody>
          <a:bodyPr/>
          <a:lstStyle/>
          <a:p>
            <a:r>
              <a:rPr lang="tr-TR" dirty="0" smtClean="0"/>
              <a:t>HPV Bulaşması</a:t>
            </a:r>
            <a:endParaRPr lang="tr-TR" dirty="0"/>
          </a:p>
        </p:txBody>
      </p:sp>
      <p:sp>
        <p:nvSpPr>
          <p:cNvPr id="3" name="İçerik Yer Tutucusu 2"/>
          <p:cNvSpPr>
            <a:spLocks noGrp="1"/>
          </p:cNvSpPr>
          <p:nvPr>
            <p:ph idx="1"/>
          </p:nvPr>
        </p:nvSpPr>
        <p:spPr/>
        <p:txBody>
          <a:bodyPr>
            <a:normAutofit/>
          </a:bodyPr>
          <a:lstStyle/>
          <a:p>
            <a:r>
              <a:rPr lang="tr-TR" dirty="0"/>
              <a:t>En sık bulaş şekli </a:t>
            </a:r>
            <a:r>
              <a:rPr lang="tr-TR" dirty="0" err="1"/>
              <a:t>penetran</a:t>
            </a:r>
            <a:r>
              <a:rPr lang="tr-TR" dirty="0"/>
              <a:t> cinsel ilişkidir</a:t>
            </a:r>
            <a:r>
              <a:rPr lang="tr-TR" dirty="0" smtClean="0"/>
              <a:t>.</a:t>
            </a:r>
          </a:p>
          <a:p>
            <a:r>
              <a:rPr lang="tr-TR" dirty="0" smtClean="0"/>
              <a:t>Direct skin-</a:t>
            </a:r>
            <a:r>
              <a:rPr lang="tr-TR" dirty="0" err="1" smtClean="0"/>
              <a:t>to</a:t>
            </a:r>
            <a:r>
              <a:rPr lang="tr-TR" dirty="0" smtClean="0"/>
              <a:t>-skin </a:t>
            </a:r>
            <a:r>
              <a:rPr lang="tr-TR" dirty="0" err="1" smtClean="0"/>
              <a:t>contact</a:t>
            </a:r>
            <a:r>
              <a:rPr lang="tr-TR" dirty="0" smtClean="0"/>
              <a:t> : </a:t>
            </a:r>
            <a:r>
              <a:rPr lang="tr-TR" dirty="0" err="1" smtClean="0"/>
              <a:t>Non</a:t>
            </a:r>
            <a:r>
              <a:rPr lang="tr-TR" dirty="0" smtClean="0"/>
              <a:t> </a:t>
            </a:r>
            <a:r>
              <a:rPr lang="tr-TR" dirty="0" err="1"/>
              <a:t>penetran</a:t>
            </a:r>
            <a:r>
              <a:rPr lang="tr-TR" dirty="0"/>
              <a:t> (</a:t>
            </a:r>
            <a:r>
              <a:rPr lang="tr-TR" dirty="0" err="1"/>
              <a:t>genital</a:t>
            </a:r>
            <a:r>
              <a:rPr lang="tr-TR" dirty="0"/>
              <a:t>-</a:t>
            </a:r>
            <a:r>
              <a:rPr lang="tr-TR" dirty="0" err="1"/>
              <a:t>genital</a:t>
            </a:r>
            <a:r>
              <a:rPr lang="tr-TR" dirty="0"/>
              <a:t>, oral-</a:t>
            </a:r>
            <a:r>
              <a:rPr lang="tr-TR" dirty="0" err="1"/>
              <a:t>genital</a:t>
            </a:r>
            <a:r>
              <a:rPr lang="tr-TR" dirty="0"/>
              <a:t>, </a:t>
            </a:r>
            <a:r>
              <a:rPr lang="tr-TR" dirty="0" err="1"/>
              <a:t>manual-genital</a:t>
            </a:r>
            <a:r>
              <a:rPr lang="tr-TR" dirty="0"/>
              <a:t> </a:t>
            </a:r>
            <a:r>
              <a:rPr lang="tr-TR" dirty="0" smtClean="0"/>
              <a:t>temas)</a:t>
            </a:r>
          </a:p>
          <a:p>
            <a:r>
              <a:rPr lang="tr-TR" dirty="0" err="1" smtClean="0"/>
              <a:t>Maternal</a:t>
            </a:r>
            <a:r>
              <a:rPr lang="tr-TR" dirty="0" smtClean="0"/>
              <a:t>-</a:t>
            </a:r>
            <a:r>
              <a:rPr lang="tr-TR" dirty="0" err="1" smtClean="0"/>
              <a:t>fetal</a:t>
            </a:r>
            <a:r>
              <a:rPr lang="en-US" dirty="0" smtClean="0"/>
              <a:t> </a:t>
            </a:r>
            <a:r>
              <a:rPr lang="tr-TR" dirty="0" smtClean="0"/>
              <a:t>(</a:t>
            </a:r>
            <a:r>
              <a:rPr lang="tr-TR" dirty="0" err="1" smtClean="0"/>
              <a:t>vertikal</a:t>
            </a:r>
            <a:r>
              <a:rPr lang="tr-TR" dirty="0"/>
              <a:t>) </a:t>
            </a:r>
            <a:r>
              <a:rPr lang="tr-TR" dirty="0" smtClean="0"/>
              <a:t>geçiş</a:t>
            </a:r>
            <a:r>
              <a:rPr lang="en-US" dirty="0" smtClean="0"/>
              <a:t> </a:t>
            </a:r>
            <a:r>
              <a:rPr lang="tr-TR" dirty="0" smtClean="0"/>
              <a:t>(</a:t>
            </a:r>
            <a:r>
              <a:rPr lang="tr-TR" dirty="0" err="1" smtClean="0"/>
              <a:t>Enfekte</a:t>
            </a:r>
            <a:r>
              <a:rPr lang="tr-TR" dirty="0" smtClean="0"/>
              <a:t> doğum kanalı)</a:t>
            </a:r>
          </a:p>
          <a:p>
            <a:r>
              <a:rPr lang="tr-TR" dirty="0" smtClean="0"/>
              <a:t>Nadiren </a:t>
            </a:r>
            <a:r>
              <a:rPr lang="tr-TR" dirty="0" err="1" smtClean="0"/>
              <a:t>Fomitler</a:t>
            </a:r>
            <a:r>
              <a:rPr lang="en-US" dirty="0" smtClean="0"/>
              <a:t> </a:t>
            </a:r>
            <a:r>
              <a:rPr lang="tr-TR" dirty="0" smtClean="0"/>
              <a:t>( virüsü taşıyan cisim veya madde)</a:t>
            </a:r>
          </a:p>
          <a:p>
            <a:r>
              <a:rPr lang="tr-TR" dirty="0" err="1" smtClean="0"/>
              <a:t>Friction</a:t>
            </a:r>
            <a:r>
              <a:rPr lang="tr-TR" dirty="0" smtClean="0"/>
              <a:t> ve deri </a:t>
            </a:r>
            <a:r>
              <a:rPr lang="tr-TR" dirty="0" err="1" smtClean="0"/>
              <a:t>abrasyonu</a:t>
            </a:r>
            <a:r>
              <a:rPr lang="tr-TR" dirty="0" smtClean="0"/>
              <a:t> </a:t>
            </a:r>
            <a:r>
              <a:rPr lang="tr-TR" dirty="0" err="1" smtClean="0"/>
              <a:t>bulaşta</a:t>
            </a:r>
            <a:r>
              <a:rPr lang="tr-TR" dirty="0" smtClean="0"/>
              <a:t> çok önemli faktör</a:t>
            </a:r>
            <a:endParaRPr lang="tr-TR" dirty="0"/>
          </a:p>
        </p:txBody>
      </p:sp>
    </p:spTree>
    <p:extLst>
      <p:ext uri="{BB962C8B-B14F-4D97-AF65-F5344CB8AC3E}">
        <p14:creationId xmlns:p14="http://schemas.microsoft.com/office/powerpoint/2010/main" val="1707664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9232900" cy="1325563"/>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lstStyle/>
          <a:p>
            <a:r>
              <a:rPr lang="tr-TR" b="1" dirty="0"/>
              <a:t>HPV İçin Risk Faktörleri</a:t>
            </a:r>
            <a:endParaRPr lang="tr-TR" dirty="0"/>
          </a:p>
        </p:txBody>
      </p:sp>
      <p:sp>
        <p:nvSpPr>
          <p:cNvPr id="3" name="İçerik Yer Tutucusu 2"/>
          <p:cNvSpPr>
            <a:spLocks noGrp="1"/>
          </p:cNvSpPr>
          <p:nvPr>
            <p:ph idx="1"/>
          </p:nvPr>
        </p:nvSpPr>
        <p:spPr/>
        <p:txBody>
          <a:bodyPr>
            <a:normAutofit/>
          </a:bodyPr>
          <a:lstStyle/>
          <a:p>
            <a:r>
              <a:rPr lang="tr-TR" dirty="0"/>
              <a:t>Yaşam boyu cinsel partner sayısı.</a:t>
            </a:r>
          </a:p>
          <a:p>
            <a:r>
              <a:rPr lang="tr-TR" dirty="0" smtClean="0"/>
              <a:t>Partnerinin </a:t>
            </a:r>
            <a:r>
              <a:rPr lang="tr-TR" dirty="0"/>
              <a:t>şimdiki ve geçmişteki partner sayısı.</a:t>
            </a:r>
          </a:p>
          <a:p>
            <a:r>
              <a:rPr lang="tr-TR" dirty="0" smtClean="0"/>
              <a:t>Sünnet</a:t>
            </a:r>
            <a:r>
              <a:rPr lang="tr-TR" dirty="0"/>
              <a:t>, HPV </a:t>
            </a:r>
            <a:r>
              <a:rPr lang="tr-TR" dirty="0" err="1"/>
              <a:t>infeksiyonu</a:t>
            </a:r>
            <a:r>
              <a:rPr lang="tr-TR" dirty="0"/>
              <a:t> alımı ve geçişini azaltıyor.</a:t>
            </a:r>
          </a:p>
          <a:p>
            <a:r>
              <a:rPr lang="tr-TR" dirty="0" smtClean="0"/>
              <a:t> </a:t>
            </a:r>
            <a:r>
              <a:rPr lang="tr-TR" dirty="0"/>
              <a:t>Kondomun riski azalttığına dair epidemiyolojik </a:t>
            </a:r>
            <a:r>
              <a:rPr lang="tr-TR" dirty="0" smtClean="0"/>
              <a:t>kanıt yok fakat kondom </a:t>
            </a:r>
            <a:r>
              <a:rPr lang="tr-TR" dirty="0"/>
              <a:t>kullanmayanlarda daha fazla </a:t>
            </a:r>
            <a:r>
              <a:rPr lang="tr-TR" dirty="0" smtClean="0"/>
              <a:t>siğil var</a:t>
            </a:r>
            <a:endParaRPr lang="tr-TR" dirty="0"/>
          </a:p>
          <a:p>
            <a:r>
              <a:rPr lang="es-ES" dirty="0" smtClean="0"/>
              <a:t>Kondomun </a:t>
            </a:r>
            <a:r>
              <a:rPr lang="es-ES" dirty="0"/>
              <a:t>herpes ve chlamydia riskini </a:t>
            </a:r>
            <a:r>
              <a:rPr lang="es-ES" dirty="0" smtClean="0"/>
              <a:t>azaltması</a:t>
            </a:r>
            <a:r>
              <a:rPr lang="tr-TR" dirty="0" smtClean="0"/>
              <a:t> nedeniyle </a:t>
            </a:r>
            <a:r>
              <a:rPr lang="tr-TR" dirty="0"/>
              <a:t>kullanımı öneriliyor.</a:t>
            </a:r>
          </a:p>
        </p:txBody>
      </p:sp>
    </p:spTree>
    <p:extLst>
      <p:ext uri="{BB962C8B-B14F-4D97-AF65-F5344CB8AC3E}">
        <p14:creationId xmlns:p14="http://schemas.microsoft.com/office/powerpoint/2010/main" val="289688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lstStyle/>
          <a:p>
            <a:r>
              <a:rPr lang="tr-TR" b="1" dirty="0"/>
              <a:t>HPV </a:t>
            </a:r>
            <a:r>
              <a:rPr lang="tr-TR" b="1" dirty="0" smtClean="0"/>
              <a:t>Enfeksiyonu İçin </a:t>
            </a:r>
            <a:r>
              <a:rPr lang="tr-TR" b="1" dirty="0"/>
              <a:t>Risk Faktörleri</a:t>
            </a:r>
            <a:endParaRPr lang="tr-TR" dirty="0"/>
          </a:p>
        </p:txBody>
      </p:sp>
      <p:sp>
        <p:nvSpPr>
          <p:cNvPr id="3" name="İçerik Yer Tutucusu 2"/>
          <p:cNvSpPr>
            <a:spLocks noGrp="1"/>
          </p:cNvSpPr>
          <p:nvPr>
            <p:ph idx="1"/>
          </p:nvPr>
        </p:nvSpPr>
        <p:spPr/>
        <p:txBody>
          <a:bodyPr/>
          <a:lstStyle/>
          <a:p>
            <a:r>
              <a:rPr lang="tr-TR" dirty="0" err="1"/>
              <a:t>İmmün</a:t>
            </a:r>
            <a:r>
              <a:rPr lang="tr-TR" dirty="0"/>
              <a:t> yetmezlik</a:t>
            </a:r>
          </a:p>
          <a:p>
            <a:pPr marL="0" indent="0">
              <a:buNone/>
            </a:pPr>
            <a:r>
              <a:rPr lang="tr-TR" dirty="0" smtClean="0"/>
              <a:t> </a:t>
            </a:r>
            <a:r>
              <a:rPr lang="tr-TR" dirty="0"/>
              <a:t>HIV </a:t>
            </a:r>
            <a:r>
              <a:rPr lang="tr-TR" dirty="0" err="1"/>
              <a:t>infeksiyonu</a:t>
            </a:r>
            <a:endParaRPr lang="tr-TR" dirty="0"/>
          </a:p>
          <a:p>
            <a:pPr marL="0" indent="0">
              <a:buNone/>
            </a:pPr>
            <a:r>
              <a:rPr lang="tr-TR" dirty="0"/>
              <a:t> </a:t>
            </a:r>
            <a:r>
              <a:rPr lang="tr-TR" dirty="0" smtClean="0"/>
              <a:t>Böbrek </a:t>
            </a:r>
            <a:r>
              <a:rPr lang="tr-TR" dirty="0" err="1"/>
              <a:t>transplant</a:t>
            </a:r>
            <a:r>
              <a:rPr lang="tr-TR" dirty="0"/>
              <a:t> hastaları</a:t>
            </a:r>
          </a:p>
          <a:p>
            <a:r>
              <a:rPr lang="tr-TR" dirty="0" smtClean="0"/>
              <a:t>Yüksek </a:t>
            </a:r>
            <a:r>
              <a:rPr lang="tr-TR" dirty="0"/>
              <a:t>doğum sayısı &gt;5</a:t>
            </a:r>
          </a:p>
          <a:p>
            <a:r>
              <a:rPr lang="tr-TR" dirty="0" smtClean="0"/>
              <a:t>Sigara</a:t>
            </a:r>
            <a:endParaRPr lang="tr-TR" dirty="0"/>
          </a:p>
          <a:p>
            <a:r>
              <a:rPr lang="tr-TR" dirty="0" smtClean="0"/>
              <a:t>Doğum </a:t>
            </a:r>
            <a:r>
              <a:rPr lang="tr-TR" dirty="0"/>
              <a:t>kontrol hapları</a:t>
            </a:r>
            <a:r>
              <a:rPr lang="tr-TR" dirty="0" smtClean="0"/>
              <a:t>: 5 </a:t>
            </a:r>
            <a:r>
              <a:rPr lang="tr-TR" dirty="0"/>
              <a:t>yıl kullanımı 2 </a:t>
            </a:r>
            <a:r>
              <a:rPr lang="tr-TR" dirty="0" smtClean="0"/>
              <a:t>kat, </a:t>
            </a:r>
            <a:r>
              <a:rPr lang="sv-SE" dirty="0" smtClean="0"/>
              <a:t>10 </a:t>
            </a:r>
            <a:r>
              <a:rPr lang="sv-SE" dirty="0"/>
              <a:t>yıl kullanımı 4 kat risk </a:t>
            </a:r>
            <a:r>
              <a:rPr lang="sv-SE" dirty="0" smtClean="0"/>
              <a:t>artışı</a:t>
            </a:r>
            <a:r>
              <a:rPr lang="tr-TR" dirty="0" smtClean="0"/>
              <a:t> yapar</a:t>
            </a:r>
            <a:endParaRPr lang="tr-TR" dirty="0"/>
          </a:p>
        </p:txBody>
      </p:sp>
    </p:spTree>
    <p:extLst>
      <p:ext uri="{BB962C8B-B14F-4D97-AF65-F5344CB8AC3E}">
        <p14:creationId xmlns:p14="http://schemas.microsoft.com/office/powerpoint/2010/main" val="40480645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lstStyle/>
          <a:p>
            <a:r>
              <a:rPr lang="tr-TR" b="1" dirty="0"/>
              <a:t>HPV Ne Kadar Yaygındır?</a:t>
            </a:r>
            <a:endParaRPr lang="tr-TR" dirty="0"/>
          </a:p>
        </p:txBody>
      </p:sp>
      <p:sp>
        <p:nvSpPr>
          <p:cNvPr id="3" name="İçerik Yer Tutucusu 2"/>
          <p:cNvSpPr>
            <a:spLocks noGrp="1"/>
          </p:cNvSpPr>
          <p:nvPr>
            <p:ph idx="1"/>
          </p:nvPr>
        </p:nvSpPr>
        <p:spPr/>
        <p:txBody>
          <a:bodyPr>
            <a:normAutofit/>
          </a:bodyPr>
          <a:lstStyle/>
          <a:p>
            <a:r>
              <a:rPr lang="tr-TR" dirty="0" smtClean="0"/>
              <a:t>HPV cinsel </a:t>
            </a:r>
            <a:r>
              <a:rPr lang="tr-TR" dirty="0"/>
              <a:t>yolla bulaşan en yaygın </a:t>
            </a:r>
            <a:r>
              <a:rPr lang="tr-TR" dirty="0" err="1" smtClean="0"/>
              <a:t>viral</a:t>
            </a:r>
            <a:r>
              <a:rPr lang="tr-TR" dirty="0" smtClean="0"/>
              <a:t> enfeksiyondur</a:t>
            </a:r>
            <a:r>
              <a:rPr lang="tr-TR" dirty="0"/>
              <a:t>.</a:t>
            </a:r>
          </a:p>
          <a:p>
            <a:r>
              <a:rPr lang="tr-TR" dirty="0" smtClean="0"/>
              <a:t>Yaşam </a:t>
            </a:r>
            <a:r>
              <a:rPr lang="tr-TR" dirty="0"/>
              <a:t>boyu HPV bulaşma ihtimalinin </a:t>
            </a:r>
            <a:r>
              <a:rPr lang="tr-TR" b="1" dirty="0"/>
              <a:t>%75-90 </a:t>
            </a:r>
            <a:r>
              <a:rPr lang="tr-TR" dirty="0" smtClean="0"/>
              <a:t>arasındadır.</a:t>
            </a:r>
            <a:endParaRPr lang="tr-TR" dirty="0"/>
          </a:p>
          <a:p>
            <a:r>
              <a:rPr lang="tr-TR" dirty="0" smtClean="0"/>
              <a:t> </a:t>
            </a:r>
            <a:r>
              <a:rPr lang="tr-TR" dirty="0"/>
              <a:t>Nüfusun yaklaşık </a:t>
            </a:r>
            <a:r>
              <a:rPr lang="tr-TR" b="1" dirty="0"/>
              <a:t>%1-2’</a:t>
            </a:r>
            <a:r>
              <a:rPr lang="tr-TR" dirty="0"/>
              <a:t>sinde </a:t>
            </a:r>
            <a:r>
              <a:rPr lang="tr-TR" dirty="0" err="1"/>
              <a:t>genital</a:t>
            </a:r>
            <a:r>
              <a:rPr lang="tr-TR" dirty="0"/>
              <a:t> siğil bulunur ve yaşam boyu </a:t>
            </a:r>
            <a:r>
              <a:rPr lang="tr-TR" dirty="0" smtClean="0"/>
              <a:t>risk </a:t>
            </a:r>
            <a:r>
              <a:rPr lang="tr-TR" b="1" dirty="0" smtClean="0"/>
              <a:t>%</a:t>
            </a:r>
            <a:r>
              <a:rPr lang="tr-TR" b="1" dirty="0"/>
              <a:t>10 </a:t>
            </a:r>
            <a:r>
              <a:rPr lang="tr-TR" dirty="0"/>
              <a:t>olarak tahmin edilmektedir.</a:t>
            </a:r>
          </a:p>
          <a:p>
            <a:r>
              <a:rPr lang="tr-TR" dirty="0" smtClean="0"/>
              <a:t>Herhangi </a:t>
            </a:r>
            <a:r>
              <a:rPr lang="tr-TR" dirty="0"/>
              <a:t>bir </a:t>
            </a:r>
            <a:r>
              <a:rPr lang="tr-TR" dirty="0" err="1"/>
              <a:t>Pap</a:t>
            </a:r>
            <a:r>
              <a:rPr lang="tr-TR" dirty="0"/>
              <a:t> </a:t>
            </a:r>
            <a:r>
              <a:rPr lang="tr-TR" dirty="0" err="1"/>
              <a:t>smear</a:t>
            </a:r>
            <a:r>
              <a:rPr lang="tr-TR" dirty="0"/>
              <a:t> taramasında, kadınların </a:t>
            </a:r>
            <a:r>
              <a:rPr lang="tr-TR" b="1" dirty="0"/>
              <a:t>%2-5’</a:t>
            </a:r>
            <a:r>
              <a:rPr lang="tr-TR" dirty="0"/>
              <a:t>inde </a:t>
            </a:r>
            <a:r>
              <a:rPr lang="tr-TR" dirty="0" err="1" smtClean="0"/>
              <a:t>HPV’ye</a:t>
            </a:r>
            <a:r>
              <a:rPr lang="tr-TR" dirty="0" smtClean="0"/>
              <a:t> bağlı </a:t>
            </a:r>
            <a:r>
              <a:rPr lang="tr-TR" dirty="0"/>
              <a:t>hücresel değişiklikler saptanır.</a:t>
            </a:r>
          </a:p>
        </p:txBody>
      </p:sp>
    </p:spTree>
    <p:extLst>
      <p:ext uri="{BB962C8B-B14F-4D97-AF65-F5344CB8AC3E}">
        <p14:creationId xmlns:p14="http://schemas.microsoft.com/office/powerpoint/2010/main" val="2328081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2273</Words>
  <Application>Microsoft Macintosh PowerPoint</Application>
  <PresentationFormat>Custom</PresentationFormat>
  <Paragraphs>403</Paragraphs>
  <Slides>52</Slides>
  <Notes>24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Teması</vt:lpstr>
      <vt:lpstr>HPV; Genital Siğiller ve  Rahim Ağzı Kanseri</vt:lpstr>
      <vt:lpstr>Kadın Genital Organları</vt:lpstr>
      <vt:lpstr>Human Papilloma Virüsü (HPV) Nedir?</vt:lpstr>
      <vt:lpstr>HPV Tipleri</vt:lpstr>
      <vt:lpstr>HPV Bulaşma Yolları</vt:lpstr>
      <vt:lpstr>HPV Bulaşması</vt:lpstr>
      <vt:lpstr>HPV İçin Risk Faktörleri</vt:lpstr>
      <vt:lpstr>HPV Enfeksiyonu İçin Risk Faktörleri</vt:lpstr>
      <vt:lpstr>HPV Ne Kadar Yaygındır?</vt:lpstr>
      <vt:lpstr>Genital HPV Nelere Sebep Olabilir?</vt:lpstr>
      <vt:lpstr>Genital HPV Enfeksiyonu</vt:lpstr>
      <vt:lpstr>Çok Katlı Yassı Epitelde HPV Enfeksiyonunun Yol Açtığı Değişiklikler</vt:lpstr>
      <vt:lpstr>HPV İnkübasyonu ve Semptomlar</vt:lpstr>
      <vt:lpstr>PowerPoint Presentation</vt:lpstr>
      <vt:lpstr>Siğillerin Tanısı</vt:lpstr>
      <vt:lpstr>Siğillerin Tedavisi</vt:lpstr>
      <vt:lpstr>Tedavi Seçenekleri</vt:lpstr>
      <vt:lpstr>PowerPoint Presentation</vt:lpstr>
      <vt:lpstr>Serviks Kanseri Nedir ?</vt:lpstr>
      <vt:lpstr>Serviks Kanseri</vt:lpstr>
      <vt:lpstr>PowerPoint Presentation</vt:lpstr>
      <vt:lpstr>Türkiye’de Kanser İnsidansı</vt:lpstr>
      <vt:lpstr>HPV Prevelansı</vt:lpstr>
      <vt:lpstr>PowerPoint Presentation</vt:lpstr>
      <vt:lpstr>PowerPoint Presentation</vt:lpstr>
      <vt:lpstr>Servikal Kanser</vt:lpstr>
      <vt:lpstr>Servikal Kanserin Özellikleri</vt:lpstr>
      <vt:lpstr>PowerPoint Presentation</vt:lpstr>
      <vt:lpstr>Eksfolyatif Sitoloji Örnekleri (PAP SMEAR)</vt:lpstr>
      <vt:lpstr>Smear Alma Yöntemi</vt:lpstr>
      <vt:lpstr>PowerPoint Presentation</vt:lpstr>
      <vt:lpstr>PowerPoint Presentation</vt:lpstr>
      <vt:lpstr>Anormal Pap test saptanan hastalara ne yapılır ?</vt:lpstr>
      <vt:lpstr>PowerPoint Presentation</vt:lpstr>
      <vt:lpstr>CIN için tedavi seçenekleri</vt:lpstr>
      <vt:lpstr>Pap smear alınması için ideal zaman ne olmalı?</vt:lpstr>
      <vt:lpstr>Tarama Başlama Yaşı</vt:lpstr>
      <vt:lpstr>Adölesanlarda HPV Enfeksiyonu-ABD</vt:lpstr>
      <vt:lpstr>Servikal sitoloji taraması ne sıklıkla yapılmalı?</vt:lpstr>
      <vt:lpstr>Tarama tesleri ne zaman sonlandırılmalı?</vt:lpstr>
      <vt:lpstr>HPV bulaşan kadınlar kanser mi olacaklar?</vt:lpstr>
      <vt:lpstr>Kimler servikal kanser için risk altındadır ?</vt:lpstr>
      <vt:lpstr>Servikal kanser riski nasıl azaltılabilir ?</vt:lpstr>
      <vt:lpstr>Proflaktik HPV Aşıları </vt:lpstr>
      <vt:lpstr>HPV VLP’ lerin Toplanması</vt:lpstr>
      <vt:lpstr>PROFLAKTİK HPV AŞILARI</vt:lpstr>
      <vt:lpstr>Uygulama</vt:lpstr>
      <vt:lpstr>PowerPoint Presentation</vt:lpstr>
      <vt:lpstr>Bariyer Yöntemi ve Spermisid ile Korunma</vt:lpstr>
      <vt:lpstr>Sonuç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Genital Siğiller ve  Rahim Ağzı Kanseri</dc:title>
  <dc:creator>Ümmühan Meral Aban</dc:creator>
  <cp:lastModifiedBy>Meral</cp:lastModifiedBy>
  <cp:revision>48</cp:revision>
  <dcterms:created xsi:type="dcterms:W3CDTF">2015-03-24T13:29:16Z</dcterms:created>
  <dcterms:modified xsi:type="dcterms:W3CDTF">2015-04-03T05:16:43Z</dcterms:modified>
</cp:coreProperties>
</file>